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398" r:id="rId3"/>
    <p:sldId id="260" r:id="rId4"/>
    <p:sldId id="261" r:id="rId5"/>
    <p:sldId id="264" r:id="rId6"/>
    <p:sldId id="266" r:id="rId7"/>
    <p:sldId id="271" r:id="rId8"/>
    <p:sldId id="272" r:id="rId9"/>
    <p:sldId id="274" r:id="rId10"/>
    <p:sldId id="273" r:id="rId11"/>
    <p:sldId id="276" r:id="rId12"/>
    <p:sldId id="277" r:id="rId13"/>
    <p:sldId id="278" r:id="rId14"/>
    <p:sldId id="280" r:id="rId15"/>
    <p:sldId id="262" r:id="rId16"/>
    <p:sldId id="281" r:id="rId17"/>
    <p:sldId id="288" r:id="rId18"/>
    <p:sldId id="290" r:id="rId19"/>
    <p:sldId id="397" r:id="rId20"/>
    <p:sldId id="295" r:id="rId21"/>
    <p:sldId id="399" r:id="rId22"/>
    <p:sldId id="337" r:id="rId23"/>
    <p:sldId id="289" r:id="rId24"/>
    <p:sldId id="318" r:id="rId25"/>
    <p:sldId id="402" r:id="rId26"/>
    <p:sldId id="401" r:id="rId27"/>
    <p:sldId id="403" r:id="rId28"/>
    <p:sldId id="404" r:id="rId29"/>
    <p:sldId id="405" r:id="rId30"/>
    <p:sldId id="406" r:id="rId31"/>
    <p:sldId id="407" r:id="rId32"/>
    <p:sldId id="408" r:id="rId33"/>
    <p:sldId id="409" r:id="rId34"/>
    <p:sldId id="410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167B"/>
    <a:srgbClr val="2C1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/>
    <p:restoredTop sz="94543"/>
  </p:normalViewPr>
  <p:slideViewPr>
    <p:cSldViewPr>
      <p:cViewPr varScale="1">
        <p:scale>
          <a:sx n="111" d="100"/>
          <a:sy n="111" d="100"/>
        </p:scale>
        <p:origin x="143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5D6DD7-C9B4-4709-914E-9992EA3C6671}" type="datetimeFigureOut">
              <a:rPr lang="en-GB" smtClean="0"/>
              <a:pPr/>
              <a:t>14/11/2022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7726A-4394-4C66-A070-D1C30152D4DA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318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05A9E-DE82-40BA-9860-11CE6CCCB3A6}" type="slidenum">
              <a:rPr lang="en-GB" smtClean="0">
                <a:latin typeface="Arial" charset="0"/>
              </a:rPr>
              <a:pPr/>
              <a:t>1</a:t>
            </a:fld>
            <a:endParaRPr lang="en-GB">
              <a:latin typeface="Arial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1. LncRNAs are defined as ncRNAs  that are greater than 200nt in length.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2. They comprise majority of non-coding genome,  with over 16,000 lncRNAs identified in human genome.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Properties</a:t>
            </a:r>
          </a:p>
          <a:p>
            <a:r>
              <a:rPr lang="en-US" dirty="0"/>
              <a:t>3. Some properties of these lncRNAs are, they have conserved sequences </a:t>
            </a:r>
          </a:p>
          <a:p>
            <a:endParaRPr lang="en-US" dirty="0"/>
          </a:p>
          <a:p>
            <a:r>
              <a:rPr lang="en-US" dirty="0"/>
              <a:t>4. They also exhibit tissue-restricted, developmental-  and temporal-specific expression patterns</a:t>
            </a:r>
          </a:p>
          <a:p>
            <a:endParaRPr lang="en-US" dirty="0"/>
          </a:p>
          <a:p>
            <a:pPr marL="228600" indent="-228600">
              <a:buAutoNum type="arabicPeriod" startAt="5"/>
            </a:pPr>
            <a:r>
              <a:rPr lang="en-US" dirty="0"/>
              <a:t>LncRNAs are lowly expressed when compared to protein coding genes</a:t>
            </a:r>
          </a:p>
          <a:p>
            <a:pPr marL="228600" indent="-228600">
              <a:buAutoNum type="arabicPeriod" startAt="5"/>
            </a:pPr>
            <a:endParaRPr lang="en-US" dirty="0"/>
          </a:p>
          <a:p>
            <a:endParaRPr lang="en-US" b="1" dirty="0"/>
          </a:p>
          <a:p>
            <a:r>
              <a:rPr lang="en-US" b="1" dirty="0"/>
              <a:t>Function</a:t>
            </a:r>
          </a:p>
          <a:p>
            <a:r>
              <a:rPr lang="en-US" dirty="0"/>
              <a:t>6. In terms of function, lncRNAs can function via DNA, RNA and protein interactions to affect gene regulation &amp; chromatin dynamics</a:t>
            </a:r>
          </a:p>
          <a:p>
            <a:endParaRPr lang="en-US" dirty="0"/>
          </a:p>
          <a:p>
            <a:r>
              <a:rPr lang="en-US" dirty="0"/>
              <a:t>7. Can be functional classified as bidirectional, intronic, intergenic, enhancer, genic, intronic, promoter associated, intergenic and NATs</a:t>
            </a:r>
          </a:p>
          <a:p>
            <a:endParaRPr lang="en-US" dirty="0"/>
          </a:p>
          <a:p>
            <a:r>
              <a:rPr lang="en-US" dirty="0"/>
              <a:t>8. LncRNAs are implicated in vital biological processes such as development, differentiation, immunity and diseases such as cancer.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9. However, their biological function of lncRNAs is still poorly understood.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10. Increasing work is underway to </a:t>
            </a:r>
            <a:r>
              <a:rPr lang="en-US" dirty="0" err="1"/>
              <a:t>characterise</a:t>
            </a:r>
            <a:r>
              <a:rPr lang="en-US" dirty="0"/>
              <a:t> lncRNAs in various cancers and we sought to do this in the HGS.</a:t>
            </a:r>
          </a:p>
          <a:p>
            <a:endParaRPr lang="en-US" dirty="0"/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Atianand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M.K., Caffrey, D.R. and Fitzgerald, K.A., 2017. Immunobiology of long noncoding RNAs. 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Annual review of immunology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35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pp.177-198.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1D0922-8D41-FC44-B36C-47BE0581CF1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9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537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DD5C-AEB9-4854-A6FD-193597939086}" type="datetimeFigureOut">
              <a:rPr lang="en-GB" smtClean="0"/>
              <a:pPr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88615-BECD-4EE4-814A-0028DD76142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2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1341438"/>
          </a:xfrm>
          <a:prstGeom prst="rect">
            <a:avLst/>
          </a:prstGeom>
          <a:solidFill>
            <a:srgbClr val="2B167B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n-GB" sz="4400" kern="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DD5C-AEB9-4854-A6FD-193597939086}" type="datetimeFigureOut">
              <a:rPr lang="en-GB" smtClean="0"/>
              <a:pPr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88615-BECD-4EE4-814A-0028DD76142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DD5C-AEB9-4854-A6FD-193597939086}" type="datetimeFigureOut">
              <a:rPr lang="en-GB" smtClean="0"/>
              <a:pPr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88615-BECD-4EE4-814A-0028DD76142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DD5C-AEB9-4854-A6FD-193597939086}" type="datetimeFigureOut">
              <a:rPr lang="en-GB" smtClean="0"/>
              <a:pPr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88615-BECD-4EE4-814A-0028DD76142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DD5C-AEB9-4854-A6FD-193597939086}" type="datetimeFigureOut">
              <a:rPr lang="en-GB" smtClean="0"/>
              <a:pPr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88615-BECD-4EE4-814A-0028DD76142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DD5C-AEB9-4854-A6FD-193597939086}" type="datetimeFigureOut">
              <a:rPr lang="en-GB" smtClean="0"/>
              <a:pPr/>
              <a:t>14/11/2022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88615-BECD-4EE4-814A-0028DD76142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DD5C-AEB9-4854-A6FD-193597939086}" type="datetimeFigureOut">
              <a:rPr lang="en-GB" smtClean="0"/>
              <a:pPr/>
              <a:t>14/11/2022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88615-BECD-4EE4-814A-0028DD76142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DD5C-AEB9-4854-A6FD-193597939086}" type="datetimeFigureOut">
              <a:rPr lang="en-GB" smtClean="0"/>
              <a:pPr/>
              <a:t>14/11/2022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88615-BECD-4EE4-814A-0028DD76142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DD5C-AEB9-4854-A6FD-193597939086}" type="datetimeFigureOut">
              <a:rPr lang="en-GB" smtClean="0"/>
              <a:pPr/>
              <a:t>14/11/2022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88615-BECD-4EE4-814A-0028DD76142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DD5C-AEB9-4854-A6FD-193597939086}" type="datetimeFigureOut">
              <a:rPr lang="en-GB" smtClean="0"/>
              <a:pPr/>
              <a:t>14/11/2022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88615-BECD-4EE4-814A-0028DD76142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9DD5C-AEB9-4854-A6FD-193597939086}" type="datetimeFigureOut">
              <a:rPr lang="en-GB" smtClean="0"/>
              <a:pPr/>
              <a:t>14/11/2022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88615-BECD-4EE4-814A-0028DD761427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9DD5C-AEB9-4854-A6FD-193597939086}" type="datetimeFigureOut">
              <a:rPr lang="en-GB" smtClean="0"/>
              <a:pPr/>
              <a:t>14/11/2022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88615-BECD-4EE4-814A-0028DD761427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2"/>
          <p:cNvSpPr txBox="1">
            <a:spLocks noChangeArrowheads="1"/>
          </p:cNvSpPr>
          <p:nvPr userDrawn="1"/>
        </p:nvSpPr>
        <p:spPr bwMode="auto">
          <a:xfrm>
            <a:off x="0" y="0"/>
            <a:ext cx="9144000" cy="1341438"/>
          </a:xfrm>
          <a:prstGeom prst="rect">
            <a:avLst/>
          </a:prstGeom>
          <a:gradFill flip="none" rotWithShape="1">
            <a:gsLst>
              <a:gs pos="0">
                <a:srgbClr val="2C177B">
                  <a:shade val="30000"/>
                  <a:satMod val="115000"/>
                </a:srgbClr>
              </a:gs>
              <a:gs pos="50000">
                <a:srgbClr val="2C177B">
                  <a:shade val="67500"/>
                  <a:satMod val="115000"/>
                </a:srgbClr>
              </a:gs>
              <a:gs pos="100000">
                <a:srgbClr val="2C177B">
                  <a:shade val="100000"/>
                  <a:satMod val="115000"/>
                </a:srgbClr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n-GB" sz="4400" kern="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crnaseq-course.cog.sanger.ac.uk/website/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8" descr="barts_white_large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3663" y="188913"/>
            <a:ext cx="248443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9" descr="v4.jpg"/>
          <p:cNvPicPr>
            <a:picLocks noChangeAspect="1"/>
          </p:cNvPicPr>
          <p:nvPr/>
        </p:nvPicPr>
        <p:blipFill>
          <a:blip r:embed="rId4" cstate="print"/>
          <a:srcRect l="281" t="4625" r="620" b="4591"/>
          <a:stretch>
            <a:fillRect/>
          </a:stretch>
        </p:blipFill>
        <p:spPr bwMode="auto">
          <a:xfrm>
            <a:off x="0" y="5456634"/>
            <a:ext cx="9174163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3" name="TextBox 10"/>
          <p:cNvSpPr txBox="1">
            <a:spLocks noChangeArrowheads="1"/>
          </p:cNvSpPr>
          <p:nvPr/>
        </p:nvSpPr>
        <p:spPr bwMode="auto">
          <a:xfrm>
            <a:off x="0" y="1700808"/>
            <a:ext cx="9144000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sz="4000" b="1" dirty="0">
                <a:solidFill>
                  <a:srgbClr val="2B167B"/>
                </a:solidFill>
              </a:rPr>
              <a:t>Introduction to RNA-</a:t>
            </a:r>
            <a:r>
              <a:rPr lang="en-GB" sz="4000" b="1" dirty="0" err="1">
                <a:solidFill>
                  <a:srgbClr val="2B167B"/>
                </a:solidFill>
              </a:rPr>
              <a:t>seq</a:t>
            </a:r>
            <a:endParaRPr lang="en-GB" sz="4000" b="1" dirty="0">
              <a:solidFill>
                <a:srgbClr val="2B167B"/>
              </a:solidFill>
            </a:endParaRPr>
          </a:p>
          <a:p>
            <a:pPr algn="ctr"/>
            <a:endParaRPr lang="en-GB" sz="4000" b="1" dirty="0">
              <a:solidFill>
                <a:srgbClr val="2B167B"/>
              </a:solidFill>
            </a:endParaRPr>
          </a:p>
          <a:p>
            <a:pPr algn="ctr"/>
            <a:r>
              <a:rPr lang="en-GB" sz="3200" b="1" dirty="0">
                <a:solidFill>
                  <a:srgbClr val="2B167B"/>
                </a:solidFill>
              </a:rPr>
              <a:t>Jun Wang</a:t>
            </a:r>
          </a:p>
          <a:p>
            <a:pPr algn="ctr"/>
            <a:r>
              <a:rPr lang="en-GB" sz="3000" dirty="0">
                <a:solidFill>
                  <a:srgbClr val="2B167B"/>
                </a:solidFill>
              </a:rPr>
              <a:t>Centre for Cancer Genomics and Computational Biology</a:t>
            </a:r>
          </a:p>
          <a:p>
            <a:pPr algn="ctr"/>
            <a:endParaRPr lang="en-GB" sz="4000" dirty="0">
              <a:solidFill>
                <a:srgbClr val="2C177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4C1B9-0ED7-CE49-B39C-E93914D9E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88913"/>
            <a:ext cx="2376264" cy="1051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FD8FD0-F270-6249-81F8-FE877CC047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792" y="4077072"/>
            <a:ext cx="3594100" cy="12319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Variant identification</a:t>
            </a:r>
          </a:p>
        </p:txBody>
      </p:sp>
      <p:pic>
        <p:nvPicPr>
          <p:cNvPr id="4" name="Picture 3" descr="igv_snap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40768"/>
            <a:ext cx="6725440" cy="50405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35896" y="6021288"/>
            <a:ext cx="3240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</a:t>
            </a:r>
            <a:r>
              <a:rPr lang="is-IS" sz="1200" dirty="0"/>
              <a:t>t exon 5, chr3:128200744G&gt;A; </a:t>
            </a:r>
            <a:r>
              <a:rPr lang="en-US" sz="1200" dirty="0"/>
              <a:t>p.Thr354Met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4" y="6381328"/>
            <a:ext cx="833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addition to simple variant identification, we can also detect allelic-specific expression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076056" y="2420888"/>
            <a:ext cx="504056" cy="14401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508104" y="2492896"/>
            <a:ext cx="3368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800000"/>
                </a:solidFill>
              </a:rPr>
              <a:t>In this case, it looks like bi-allelic expression</a:t>
            </a:r>
          </a:p>
        </p:txBody>
      </p:sp>
    </p:spTree>
    <p:extLst>
      <p:ext uri="{BB962C8B-B14F-4D97-AF65-F5344CB8AC3E}">
        <p14:creationId xmlns:p14="http://schemas.microsoft.com/office/powerpoint/2010/main" val="2105638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PCA and clustering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132856"/>
            <a:ext cx="3384376" cy="3384376"/>
          </a:xfrm>
          <a:prstGeom prst="rect">
            <a:avLst/>
          </a:prstGeom>
        </p:spPr>
      </p:pic>
      <p:pic>
        <p:nvPicPr>
          <p:cNvPr id="5" name="Picture 4" descr="PCA_plots.all_filtered_gen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943072"/>
            <a:ext cx="3656181" cy="2924944"/>
          </a:xfrm>
          <a:prstGeom prst="rect">
            <a:avLst/>
          </a:prstGeom>
        </p:spPr>
      </p:pic>
      <p:pic>
        <p:nvPicPr>
          <p:cNvPr id="6" name="Picture 5" descr="heatmap_DE_genes_Ly18_72h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60" y="2166744"/>
            <a:ext cx="3237840" cy="3237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1394212"/>
            <a:ext cx="8784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Principle component analysis (PCA) and clustering offer an overview how well samples from different biological groups are clustered – how similar or different they are</a:t>
            </a:r>
          </a:p>
        </p:txBody>
      </p:sp>
    </p:spTree>
    <p:extLst>
      <p:ext uri="{BB962C8B-B14F-4D97-AF65-F5344CB8AC3E}">
        <p14:creationId xmlns:p14="http://schemas.microsoft.com/office/powerpoint/2010/main" val="1815422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Differential expression</a:t>
            </a:r>
            <a:endParaRPr lang="en-US" sz="4000" dirty="0"/>
          </a:p>
        </p:txBody>
      </p:sp>
      <p:pic>
        <p:nvPicPr>
          <p:cNvPr id="4" name="Picture 3" descr="heatmap_logcpm_24h_sig.fdr0.05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980033"/>
            <a:ext cx="3390660" cy="3290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445" y="5724833"/>
            <a:ext cx="2005675" cy="1088928"/>
          </a:xfrm>
          <a:prstGeom prst="rect">
            <a:avLst/>
          </a:prstGeom>
        </p:spPr>
      </p:pic>
      <p:pic>
        <p:nvPicPr>
          <p:cNvPr id="6" name="Picture 5" descr="heatmap_logcpm_72h_sig.fdr0.05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232" y="1980032"/>
            <a:ext cx="3398062" cy="329030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960085" y="5311368"/>
            <a:ext cx="727218" cy="3970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497555" y="5311368"/>
            <a:ext cx="669646" cy="3970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7504" y="1484784"/>
            <a:ext cx="720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Significantly differentially expressed genes, false discovery rate (FDR) &lt; 0.05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CA156-8E66-7143-A167-3ABF709F297D}"/>
              </a:ext>
            </a:extLst>
          </p:cNvPr>
          <p:cNvSpPr txBox="1"/>
          <p:nvPr/>
        </p:nvSpPr>
        <p:spPr>
          <a:xfrm>
            <a:off x="1646602" y="2123948"/>
            <a:ext cx="1999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 at the 24h point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AC8924-D8F9-E54B-9BA3-12D40A9FB293}"/>
              </a:ext>
            </a:extLst>
          </p:cNvPr>
          <p:cNvSpPr txBox="1"/>
          <p:nvPr/>
        </p:nvSpPr>
        <p:spPr>
          <a:xfrm>
            <a:off x="5724128" y="2123948"/>
            <a:ext cx="1999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 at the 72h point</a:t>
            </a:r>
          </a:p>
        </p:txBody>
      </p:sp>
    </p:spTree>
    <p:extLst>
      <p:ext uri="{BB962C8B-B14F-4D97-AF65-F5344CB8AC3E}">
        <p14:creationId xmlns:p14="http://schemas.microsoft.com/office/powerpoint/2010/main" val="102714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Pathway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81408"/>
            <a:ext cx="8784976" cy="1800200"/>
          </a:xfrm>
        </p:spPr>
        <p:txBody>
          <a:bodyPr>
            <a:noAutofit/>
          </a:bodyPr>
          <a:lstStyle/>
          <a:p>
            <a:r>
              <a:rPr lang="en-US" sz="1900" dirty="0"/>
              <a:t>To detect overrepresented pathways and pathway enrichment for identified DE genes</a:t>
            </a:r>
          </a:p>
          <a:p>
            <a:pPr marL="0" indent="0">
              <a:buNone/>
            </a:pPr>
            <a:r>
              <a:rPr lang="en-US" sz="1900" dirty="0"/>
              <a:t>      - DAVID Functional Annotation Bioinformatics Microarray Analysis</a:t>
            </a:r>
          </a:p>
          <a:p>
            <a:pPr marL="0" indent="0">
              <a:buNone/>
            </a:pPr>
            <a:r>
              <a:rPr lang="en-US" sz="1900" dirty="0"/>
              <a:t>      - Ingenuity pathway analysis</a:t>
            </a:r>
          </a:p>
          <a:p>
            <a:r>
              <a:rPr lang="en-US" sz="1900" dirty="0"/>
              <a:t>Further </a:t>
            </a:r>
            <a:r>
              <a:rPr lang="en-US" sz="1900" dirty="0" err="1"/>
              <a:t>visualise</a:t>
            </a:r>
            <a:r>
              <a:rPr lang="en-US" sz="1900" dirty="0"/>
              <a:t> pathway enrichment using Enrichment Map (</a:t>
            </a:r>
            <a:r>
              <a:rPr lang="en-US" sz="1900" dirty="0" err="1"/>
              <a:t>Merico</a:t>
            </a:r>
            <a:r>
              <a:rPr lang="en-US" sz="1900" dirty="0"/>
              <a:t> et al. 2010)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212976"/>
            <a:ext cx="4635750" cy="36450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84168" y="4581128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Dysregulated</a:t>
            </a:r>
            <a:r>
              <a:rPr lang="en-US" dirty="0"/>
              <a:t> pathways of</a:t>
            </a:r>
          </a:p>
          <a:p>
            <a:r>
              <a:rPr lang="en-US" dirty="0"/>
              <a:t>estrogen treatment of breast cancer cells at 24 hours of culture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136A6-335C-CB4B-A94F-8F5A47F88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66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12777"/>
            <a:ext cx="8640960" cy="1224135"/>
          </a:xfrm>
        </p:spPr>
        <p:txBody>
          <a:bodyPr>
            <a:normAutofit/>
          </a:bodyPr>
          <a:lstStyle/>
          <a:p>
            <a:r>
              <a:rPr lang="en-US" sz="2000" dirty="0"/>
              <a:t>Instead of using significant DE genes only, expression changes of all filtered genes can be use to infer significantly altered pathways</a:t>
            </a:r>
          </a:p>
          <a:p>
            <a:pPr marL="0" indent="0">
              <a:buNone/>
            </a:pPr>
            <a:r>
              <a:rPr lang="en-US" sz="2000" dirty="0"/>
              <a:t>      - Gene set enrichment analysis (GSEA) tool (Subramanian et al. 2005)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Pathway analysis</a:t>
            </a:r>
            <a:endParaRPr lang="en-US" sz="4000" dirty="0"/>
          </a:p>
        </p:txBody>
      </p:sp>
      <p:pic>
        <p:nvPicPr>
          <p:cNvPr id="5" name="Picture 4" descr="GSEA-homegraphic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1008"/>
            <a:ext cx="2543933" cy="1584176"/>
          </a:xfrm>
          <a:prstGeom prst="rect">
            <a:avLst/>
          </a:prstGeom>
        </p:spPr>
      </p:pic>
      <p:pic>
        <p:nvPicPr>
          <p:cNvPr id="6" name="Picture 5" descr="enplot_REACTOME_CELL_CYCLE_3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852936"/>
            <a:ext cx="2592288" cy="2592288"/>
          </a:xfrm>
          <a:prstGeom prst="rect">
            <a:avLst/>
          </a:prstGeom>
        </p:spPr>
      </p:pic>
      <p:pic>
        <p:nvPicPr>
          <p:cNvPr id="7" name="Picture 6" descr="enplot_KEGG_OXIDATIVE_PHOSPHORYLATION_16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7" y="2852937"/>
            <a:ext cx="2592287" cy="25922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15816" y="5733256"/>
            <a:ext cx="28803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Cell cycle – </a:t>
            </a:r>
            <a:r>
              <a:rPr lang="en-US" sz="1600" dirty="0" err="1"/>
              <a:t>downregulated</a:t>
            </a:r>
            <a:r>
              <a:rPr lang="en-US" sz="1600" dirty="0"/>
              <a:t> in the treated compared to control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54400" y="5733256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Oxidative phosphorylation – </a:t>
            </a:r>
            <a:r>
              <a:rPr lang="en-US" sz="1600" dirty="0" err="1"/>
              <a:t>upregulated</a:t>
            </a:r>
            <a:r>
              <a:rPr lang="en-US" sz="1600" dirty="0"/>
              <a:t> in the treated compared to control</a:t>
            </a:r>
          </a:p>
        </p:txBody>
      </p:sp>
    </p:spTree>
    <p:extLst>
      <p:ext uri="{BB962C8B-B14F-4D97-AF65-F5344CB8AC3E}">
        <p14:creationId xmlns:p14="http://schemas.microsoft.com/office/powerpoint/2010/main" val="4231013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Identification of gene fusion events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28800"/>
            <a:ext cx="7039770" cy="38884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544" y="6021288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TopHat</a:t>
            </a:r>
            <a:r>
              <a:rPr lang="en-US" dirty="0"/>
              <a:t>-fusion (Kim et al. 2011)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SOAPfusion</a:t>
            </a:r>
            <a:r>
              <a:rPr lang="en-US" dirty="0"/>
              <a:t> (Lam et al. 2008)</a:t>
            </a:r>
          </a:p>
        </p:txBody>
      </p:sp>
    </p:spTree>
    <p:extLst>
      <p:ext uri="{BB962C8B-B14F-4D97-AF65-F5344CB8AC3E}">
        <p14:creationId xmlns:p14="http://schemas.microsoft.com/office/powerpoint/2010/main" val="371522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Alternative splicing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564904"/>
            <a:ext cx="4085611" cy="323399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412777"/>
            <a:ext cx="8640960" cy="792087"/>
          </a:xfrm>
        </p:spPr>
        <p:txBody>
          <a:bodyPr>
            <a:normAutofit/>
          </a:bodyPr>
          <a:lstStyle/>
          <a:p>
            <a:r>
              <a:rPr lang="en-US" sz="2000" dirty="0"/>
              <a:t>By looking at the reads coverage across exons and exon-intron junctions, we can identify alternatively spliced variants and isoform-level expression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454" y="2420888"/>
            <a:ext cx="4682546" cy="1584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4509120"/>
            <a:ext cx="3744415" cy="220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77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>
                <a:solidFill>
                  <a:srgbClr val="FFFFFF"/>
                </a:solidFill>
              </a:rPr>
              <a:t>Coexpression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51520" y="1412777"/>
            <a:ext cx="8640960" cy="936103"/>
          </a:xfrm>
        </p:spPr>
        <p:txBody>
          <a:bodyPr>
            <a:normAutofit/>
          </a:bodyPr>
          <a:lstStyle/>
          <a:p>
            <a:r>
              <a:rPr lang="en-US" sz="2000" dirty="0"/>
              <a:t>Some genes, especially those directly or indirectly interacted, tend to be expressed together, positively or negatively</a:t>
            </a:r>
          </a:p>
        </p:txBody>
      </p:sp>
      <p:pic>
        <p:nvPicPr>
          <p:cNvPr id="5" name="Picture 4" descr="co_expression_result-BRCA1-PSME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4112205" cy="3240360"/>
          </a:xfrm>
          <a:prstGeom prst="rect">
            <a:avLst/>
          </a:prstGeom>
        </p:spPr>
      </p:pic>
      <p:pic>
        <p:nvPicPr>
          <p:cNvPr id="6" name="Picture 5" descr="co_expression_result-BRCA2-FIS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852936"/>
            <a:ext cx="4112205" cy="3240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2348880"/>
            <a:ext cx="54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breast cancer patient RNA-</a:t>
            </a:r>
            <a:r>
              <a:rPr lang="en-US" dirty="0" err="1"/>
              <a:t>seq</a:t>
            </a:r>
            <a:r>
              <a:rPr lang="en-US" dirty="0"/>
              <a:t> data via </a:t>
            </a:r>
            <a:r>
              <a:rPr lang="en-US" dirty="0" err="1"/>
              <a:t>CBioportal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80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Long noncoding RNAs (</a:t>
            </a:r>
            <a:r>
              <a:rPr lang="en-US" dirty="0" err="1">
                <a:solidFill>
                  <a:schemeClr val="bg1"/>
                </a:solidFill>
              </a:rPr>
              <a:t>LncRNA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A4C28-1932-CC4B-BE15-E4517986B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1417638"/>
            <a:ext cx="9052683" cy="51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40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6B86E4-BD6B-C74A-90E2-CC9FB76CE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dirty="0">
                <a:solidFill>
                  <a:schemeClr val="bg1"/>
                </a:solidFill>
              </a:rPr>
              <a:t>What are </a:t>
            </a:r>
            <a:r>
              <a:rPr lang="en-US" sz="4200" dirty="0" err="1">
                <a:solidFill>
                  <a:schemeClr val="bg1"/>
                </a:solidFill>
              </a:rPr>
              <a:t>lncRNAs</a:t>
            </a:r>
            <a:r>
              <a:rPr lang="en-US" sz="42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1A31AC-2CDC-4949-8959-E73DEBF41888}"/>
              </a:ext>
            </a:extLst>
          </p:cNvPr>
          <p:cNvSpPr txBox="1"/>
          <p:nvPr/>
        </p:nvSpPr>
        <p:spPr>
          <a:xfrm>
            <a:off x="4422237" y="1822237"/>
            <a:ext cx="15376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DNA - lncRNA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EF09F-D37C-0F41-97BD-7A94352947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16"/>
          <a:stretch/>
        </p:blipFill>
        <p:spPr>
          <a:xfrm>
            <a:off x="4690646" y="2152117"/>
            <a:ext cx="1022231" cy="8708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0102C3-CF8E-F24A-A9B2-2DB630A5ED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374"/>
          <a:stretch/>
        </p:blipFill>
        <p:spPr>
          <a:xfrm>
            <a:off x="7327221" y="2130243"/>
            <a:ext cx="1133837" cy="125031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C11592-9351-754F-B2B1-7A521DF32C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422"/>
          <a:stretch/>
        </p:blipFill>
        <p:spPr>
          <a:xfrm>
            <a:off x="5997953" y="2163139"/>
            <a:ext cx="1151196" cy="124319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B8F505-376C-204D-9C48-35192E9C47A3}"/>
              </a:ext>
            </a:extLst>
          </p:cNvPr>
          <p:cNvSpPr txBox="1"/>
          <p:nvPr/>
        </p:nvSpPr>
        <p:spPr>
          <a:xfrm>
            <a:off x="6730917" y="3563075"/>
            <a:ext cx="2161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Atianand</a:t>
            </a:r>
            <a:r>
              <a:rPr lang="en-US" sz="1200" dirty="0"/>
              <a:t> et al., </a:t>
            </a:r>
            <a:r>
              <a:rPr lang="en-GB" sz="1200" i="1" dirty="0"/>
              <a:t>Annual review of immunology</a:t>
            </a:r>
            <a:r>
              <a:rPr lang="en-GB" sz="1200" dirty="0"/>
              <a:t> (</a:t>
            </a:r>
            <a:r>
              <a:rPr lang="en-US" sz="1200" dirty="0"/>
              <a:t>2017)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67C0F7-9AA6-A04F-B7F3-AC944FCC204C}"/>
              </a:ext>
            </a:extLst>
          </p:cNvPr>
          <p:cNvSpPr txBox="1"/>
          <p:nvPr/>
        </p:nvSpPr>
        <p:spPr>
          <a:xfrm>
            <a:off x="251520" y="1614279"/>
            <a:ext cx="44391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lncRNAs &gt; 200nt length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Some are conserved sequences, while some are poorly conserved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Restricted expression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Low expression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DNA, RNA and protein interactions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dirty="0"/>
              <a:t>Gene regulation &amp; chromatin dynamics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5E867F7-2463-DE49-B8C3-5F7F63BE6C51}"/>
              </a:ext>
            </a:extLst>
          </p:cNvPr>
          <p:cNvSpPr txBox="1"/>
          <p:nvPr/>
        </p:nvSpPr>
        <p:spPr>
          <a:xfrm>
            <a:off x="5698645" y="1822322"/>
            <a:ext cx="15376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RNA - lncRNA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0E98BA-9854-4C41-9971-F1EB3CA73808}"/>
              </a:ext>
            </a:extLst>
          </p:cNvPr>
          <p:cNvSpPr txBox="1"/>
          <p:nvPr/>
        </p:nvSpPr>
        <p:spPr>
          <a:xfrm>
            <a:off x="7149149" y="1822237"/>
            <a:ext cx="15376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Protein - lncRNA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FE9D7-6F03-BE49-9E4B-D2D49014FC46}"/>
              </a:ext>
            </a:extLst>
          </p:cNvPr>
          <p:cNvSpPr txBox="1"/>
          <p:nvPr/>
        </p:nvSpPr>
        <p:spPr>
          <a:xfrm>
            <a:off x="3243162" y="4053403"/>
            <a:ext cx="2469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Functional classification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528AD3B-1E5A-3240-968A-F39DC7B20B1B}"/>
              </a:ext>
            </a:extLst>
          </p:cNvPr>
          <p:cNvCxnSpPr>
            <a:cxnSpLocks/>
          </p:cNvCxnSpPr>
          <p:nvPr/>
        </p:nvCxnSpPr>
        <p:spPr>
          <a:xfrm>
            <a:off x="1304014" y="5765529"/>
            <a:ext cx="655272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029FB575-064E-084F-B9A5-6DAA59A34974}"/>
              </a:ext>
            </a:extLst>
          </p:cNvPr>
          <p:cNvSpPr/>
          <p:nvPr/>
        </p:nvSpPr>
        <p:spPr>
          <a:xfrm>
            <a:off x="4184334" y="5631756"/>
            <a:ext cx="792088" cy="28803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Intron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EDFAD58-47C4-944C-A658-55ED7AB86267}"/>
              </a:ext>
            </a:extLst>
          </p:cNvPr>
          <p:cNvCxnSpPr>
            <a:cxnSpLocks/>
          </p:cNvCxnSpPr>
          <p:nvPr/>
        </p:nvCxnSpPr>
        <p:spPr>
          <a:xfrm flipV="1">
            <a:off x="5264454" y="4967469"/>
            <a:ext cx="0" cy="647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29C231F-7146-DC47-BF29-561A085341ED}"/>
              </a:ext>
            </a:extLst>
          </p:cNvPr>
          <p:cNvCxnSpPr>
            <a:cxnSpLocks/>
          </p:cNvCxnSpPr>
          <p:nvPr/>
        </p:nvCxnSpPr>
        <p:spPr>
          <a:xfrm>
            <a:off x="3176222" y="5503629"/>
            <a:ext cx="4276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C943287-D2DA-8543-8080-DE261783AA91}"/>
              </a:ext>
            </a:extLst>
          </p:cNvPr>
          <p:cNvSpPr txBox="1"/>
          <p:nvPr/>
        </p:nvSpPr>
        <p:spPr>
          <a:xfrm>
            <a:off x="3555477" y="5342838"/>
            <a:ext cx="433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TSS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8CBBC10-3109-2547-BEC6-4C59DBC3B197}"/>
              </a:ext>
            </a:extLst>
          </p:cNvPr>
          <p:cNvSpPr txBox="1"/>
          <p:nvPr/>
        </p:nvSpPr>
        <p:spPr>
          <a:xfrm>
            <a:off x="5048431" y="4449641"/>
            <a:ext cx="779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Intronic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C15F611-81F2-394C-9125-84C65AD34208}"/>
              </a:ext>
            </a:extLst>
          </p:cNvPr>
          <p:cNvCxnSpPr>
            <a:cxnSpLocks/>
          </p:cNvCxnSpPr>
          <p:nvPr/>
        </p:nvCxnSpPr>
        <p:spPr>
          <a:xfrm flipV="1">
            <a:off x="4616382" y="4613401"/>
            <a:ext cx="0" cy="10081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E79124A-7449-CE42-AF75-11EEB1BD3E0D}"/>
              </a:ext>
            </a:extLst>
          </p:cNvPr>
          <p:cNvCxnSpPr>
            <a:cxnSpLocks/>
          </p:cNvCxnSpPr>
          <p:nvPr/>
        </p:nvCxnSpPr>
        <p:spPr>
          <a:xfrm>
            <a:off x="4616382" y="4613401"/>
            <a:ext cx="4276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7ECCA7A-4D12-0041-AE6B-826B3A239602}"/>
              </a:ext>
            </a:extLst>
          </p:cNvPr>
          <p:cNvCxnSpPr>
            <a:cxnSpLocks/>
          </p:cNvCxnSpPr>
          <p:nvPr/>
        </p:nvCxnSpPr>
        <p:spPr>
          <a:xfrm flipV="1">
            <a:off x="4089276" y="5765530"/>
            <a:ext cx="0" cy="442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71E5A0F-B2B8-9B4B-A0F7-D663061377FF}"/>
              </a:ext>
            </a:extLst>
          </p:cNvPr>
          <p:cNvCxnSpPr>
            <a:cxnSpLocks/>
          </p:cNvCxnSpPr>
          <p:nvPr/>
        </p:nvCxnSpPr>
        <p:spPr>
          <a:xfrm flipH="1">
            <a:off x="3608270" y="6207820"/>
            <a:ext cx="481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EE45B16-0678-1449-B8B3-103D57BA78BD}"/>
              </a:ext>
            </a:extLst>
          </p:cNvPr>
          <p:cNvSpPr txBox="1"/>
          <p:nvPr/>
        </p:nvSpPr>
        <p:spPr>
          <a:xfrm>
            <a:off x="2781542" y="6053562"/>
            <a:ext cx="826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Antisense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8914483-4F81-F44F-AF76-80B89C24043E}"/>
              </a:ext>
            </a:extLst>
          </p:cNvPr>
          <p:cNvCxnSpPr>
            <a:cxnSpLocks/>
          </p:cNvCxnSpPr>
          <p:nvPr/>
        </p:nvCxnSpPr>
        <p:spPr>
          <a:xfrm flipV="1">
            <a:off x="2240118" y="4901434"/>
            <a:ext cx="0" cy="6480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E0A5881-60C8-9546-BCDB-18BAAD2A5E83}"/>
              </a:ext>
            </a:extLst>
          </p:cNvPr>
          <p:cNvCxnSpPr>
            <a:cxnSpLocks/>
          </p:cNvCxnSpPr>
          <p:nvPr/>
        </p:nvCxnSpPr>
        <p:spPr>
          <a:xfrm flipV="1">
            <a:off x="2231406" y="5919789"/>
            <a:ext cx="0" cy="637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FA7A87-75D5-DC40-90CF-E7E5F2350EE7}"/>
              </a:ext>
            </a:extLst>
          </p:cNvPr>
          <p:cNvCxnSpPr>
            <a:cxnSpLocks/>
          </p:cNvCxnSpPr>
          <p:nvPr/>
        </p:nvCxnSpPr>
        <p:spPr>
          <a:xfrm flipH="1">
            <a:off x="1750400" y="6557617"/>
            <a:ext cx="481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9337B8C-18DB-8F4A-9AD8-C8C947B9DE28}"/>
              </a:ext>
            </a:extLst>
          </p:cNvPr>
          <p:cNvCxnSpPr>
            <a:cxnSpLocks/>
          </p:cNvCxnSpPr>
          <p:nvPr/>
        </p:nvCxnSpPr>
        <p:spPr>
          <a:xfrm>
            <a:off x="2240118" y="4901433"/>
            <a:ext cx="4276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E8F1F676-DD24-6C46-B292-245EA17D389D}"/>
              </a:ext>
            </a:extLst>
          </p:cNvPr>
          <p:cNvSpPr txBox="1"/>
          <p:nvPr/>
        </p:nvSpPr>
        <p:spPr>
          <a:xfrm>
            <a:off x="2646015" y="4740888"/>
            <a:ext cx="1060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Enhancer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3C0FB82-A2B7-6F48-9060-D50C466439DD}"/>
              </a:ext>
            </a:extLst>
          </p:cNvPr>
          <p:cNvCxnSpPr>
            <a:cxnSpLocks/>
          </p:cNvCxnSpPr>
          <p:nvPr/>
        </p:nvCxnSpPr>
        <p:spPr>
          <a:xfrm flipV="1">
            <a:off x="3102712" y="5255501"/>
            <a:ext cx="1502" cy="5020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2BFA96F-40A6-A84C-875C-D88416CC2F8E}"/>
              </a:ext>
            </a:extLst>
          </p:cNvPr>
          <p:cNvCxnSpPr>
            <a:cxnSpLocks/>
          </p:cNvCxnSpPr>
          <p:nvPr/>
        </p:nvCxnSpPr>
        <p:spPr>
          <a:xfrm flipV="1">
            <a:off x="3104214" y="5255501"/>
            <a:ext cx="792088" cy="5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1AFDDFC1-4DFC-684F-9994-409540DA7186}"/>
              </a:ext>
            </a:extLst>
          </p:cNvPr>
          <p:cNvSpPr txBox="1"/>
          <p:nvPr/>
        </p:nvSpPr>
        <p:spPr>
          <a:xfrm>
            <a:off x="3857047" y="5093244"/>
            <a:ext cx="852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Genic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790457C-D1AB-3949-8FFA-79F4BC087B06}"/>
              </a:ext>
            </a:extLst>
          </p:cNvPr>
          <p:cNvCxnSpPr>
            <a:cxnSpLocks/>
          </p:cNvCxnSpPr>
          <p:nvPr/>
        </p:nvCxnSpPr>
        <p:spPr>
          <a:xfrm flipV="1">
            <a:off x="6341713" y="5255500"/>
            <a:ext cx="1502" cy="5020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0E628A2-BB58-3047-855E-3162BC29263C}"/>
              </a:ext>
            </a:extLst>
          </p:cNvPr>
          <p:cNvCxnSpPr>
            <a:cxnSpLocks/>
          </p:cNvCxnSpPr>
          <p:nvPr/>
        </p:nvCxnSpPr>
        <p:spPr>
          <a:xfrm flipV="1">
            <a:off x="6340211" y="5765529"/>
            <a:ext cx="1502" cy="5020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253B244-9AF1-C94B-8F8B-B4FDD98F3332}"/>
              </a:ext>
            </a:extLst>
          </p:cNvPr>
          <p:cNvCxnSpPr>
            <a:cxnSpLocks/>
          </p:cNvCxnSpPr>
          <p:nvPr/>
        </p:nvCxnSpPr>
        <p:spPr>
          <a:xfrm>
            <a:off x="6340211" y="5255899"/>
            <a:ext cx="4276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FA6DAA19-7885-714C-99A1-54CB70B175FC}"/>
              </a:ext>
            </a:extLst>
          </p:cNvPr>
          <p:cNvCxnSpPr>
            <a:cxnSpLocks/>
          </p:cNvCxnSpPr>
          <p:nvPr/>
        </p:nvCxnSpPr>
        <p:spPr>
          <a:xfrm flipH="1">
            <a:off x="5859205" y="6267849"/>
            <a:ext cx="481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989D24E-0654-0440-AE96-D91649732DF9}"/>
              </a:ext>
            </a:extLst>
          </p:cNvPr>
          <p:cNvSpPr txBox="1"/>
          <p:nvPr/>
        </p:nvSpPr>
        <p:spPr>
          <a:xfrm>
            <a:off x="6763925" y="5093243"/>
            <a:ext cx="1060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Intergenic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8A9F848-C026-584F-A6DA-FB65FEDE8B06}"/>
              </a:ext>
            </a:extLst>
          </p:cNvPr>
          <p:cNvCxnSpPr>
            <a:cxnSpLocks/>
          </p:cNvCxnSpPr>
          <p:nvPr/>
        </p:nvCxnSpPr>
        <p:spPr>
          <a:xfrm flipH="1">
            <a:off x="7136662" y="6053561"/>
            <a:ext cx="4810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9A33CD8-8010-E04A-B3A5-54EE023BECA6}"/>
              </a:ext>
            </a:extLst>
          </p:cNvPr>
          <p:cNvCxnSpPr>
            <a:cxnSpLocks/>
          </p:cNvCxnSpPr>
          <p:nvPr/>
        </p:nvCxnSpPr>
        <p:spPr>
          <a:xfrm flipV="1">
            <a:off x="7609202" y="5775775"/>
            <a:ext cx="6875" cy="7818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E0467F-261B-084E-970B-2C5E8C87E7D7}"/>
              </a:ext>
            </a:extLst>
          </p:cNvPr>
          <p:cNvCxnSpPr>
            <a:cxnSpLocks/>
          </p:cNvCxnSpPr>
          <p:nvPr/>
        </p:nvCxnSpPr>
        <p:spPr>
          <a:xfrm flipH="1">
            <a:off x="6841755" y="6556830"/>
            <a:ext cx="767446" cy="110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BD87EDA3-9210-454D-B754-BCC882109CFB}"/>
              </a:ext>
            </a:extLst>
          </p:cNvPr>
          <p:cNvSpPr txBox="1"/>
          <p:nvPr/>
        </p:nvSpPr>
        <p:spPr>
          <a:xfrm>
            <a:off x="6751980" y="5909546"/>
            <a:ext cx="433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TSS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6F1A9CC-EFE5-FE44-8409-7A03F51A8110}"/>
              </a:ext>
            </a:extLst>
          </p:cNvPr>
          <p:cNvSpPr txBox="1"/>
          <p:nvPr/>
        </p:nvSpPr>
        <p:spPr>
          <a:xfrm>
            <a:off x="4544374" y="6402945"/>
            <a:ext cx="2308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Natural Antisense Transcripts 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5B79CDF-9D3B-CD43-B59F-5E8DD9D1C6A1}"/>
              </a:ext>
            </a:extLst>
          </p:cNvPr>
          <p:cNvCxnSpPr>
            <a:cxnSpLocks/>
          </p:cNvCxnSpPr>
          <p:nvPr/>
        </p:nvCxnSpPr>
        <p:spPr>
          <a:xfrm flipV="1">
            <a:off x="3176222" y="5503629"/>
            <a:ext cx="0" cy="2721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E74E8DE-69CE-1D4B-8AFE-AB3B0A9A758F}"/>
              </a:ext>
            </a:extLst>
          </p:cNvPr>
          <p:cNvCxnSpPr>
            <a:cxnSpLocks/>
          </p:cNvCxnSpPr>
          <p:nvPr/>
        </p:nvCxnSpPr>
        <p:spPr>
          <a:xfrm flipV="1">
            <a:off x="5264454" y="4967469"/>
            <a:ext cx="792088" cy="5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6FCF76E-0CCC-7345-9154-D3C695FB848F}"/>
              </a:ext>
            </a:extLst>
          </p:cNvPr>
          <p:cNvCxnSpPr>
            <a:cxnSpLocks/>
          </p:cNvCxnSpPr>
          <p:nvPr/>
        </p:nvCxnSpPr>
        <p:spPr>
          <a:xfrm>
            <a:off x="5264454" y="5496725"/>
            <a:ext cx="4276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DF8C3FEA-2DD6-B845-A8CD-13D8595D2F53}"/>
              </a:ext>
            </a:extLst>
          </p:cNvPr>
          <p:cNvSpPr txBox="1"/>
          <p:nvPr/>
        </p:nvSpPr>
        <p:spPr>
          <a:xfrm>
            <a:off x="5652383" y="5333055"/>
            <a:ext cx="4333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TSS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25A0A3F-EBBA-8940-8609-281F458ACC7F}"/>
              </a:ext>
            </a:extLst>
          </p:cNvPr>
          <p:cNvSpPr txBox="1"/>
          <p:nvPr/>
        </p:nvSpPr>
        <p:spPr>
          <a:xfrm>
            <a:off x="5995609" y="4816126"/>
            <a:ext cx="1732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Promoter-associated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CD5B446-5C04-404D-8ED8-A62C3747310B}"/>
              </a:ext>
            </a:extLst>
          </p:cNvPr>
          <p:cNvSpPr txBox="1"/>
          <p:nvPr/>
        </p:nvSpPr>
        <p:spPr>
          <a:xfrm>
            <a:off x="5094401" y="6127695"/>
            <a:ext cx="1060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Intergenic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B79C557-A1EF-1746-97AB-F016630B81F1}"/>
              </a:ext>
            </a:extLst>
          </p:cNvPr>
          <p:cNvSpPr txBox="1"/>
          <p:nvPr/>
        </p:nvSpPr>
        <p:spPr>
          <a:xfrm>
            <a:off x="683111" y="6429360"/>
            <a:ext cx="1060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Enhancer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9519ACC5-041B-8040-8740-0E67DE564D2D}"/>
              </a:ext>
            </a:extLst>
          </p:cNvPr>
          <p:cNvSpPr/>
          <p:nvPr/>
        </p:nvSpPr>
        <p:spPr>
          <a:xfrm>
            <a:off x="3180627" y="5631757"/>
            <a:ext cx="900183" cy="27778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 1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887D213F-0A7B-D840-8665-34615B6930C5}"/>
              </a:ext>
            </a:extLst>
          </p:cNvPr>
          <p:cNvSpPr/>
          <p:nvPr/>
        </p:nvSpPr>
        <p:spPr>
          <a:xfrm>
            <a:off x="6704615" y="5621513"/>
            <a:ext cx="904587" cy="28803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 2</a:t>
            </a: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E037BB4-5788-9E4D-9F0E-0014F6485A78}"/>
              </a:ext>
            </a:extLst>
          </p:cNvPr>
          <p:cNvSpPr/>
          <p:nvPr/>
        </p:nvSpPr>
        <p:spPr>
          <a:xfrm>
            <a:off x="1500150" y="5549506"/>
            <a:ext cx="1512168" cy="37028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Enhancer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FF4B95D-92A9-644A-86C2-ED7B60C7FFA7}"/>
              </a:ext>
            </a:extLst>
          </p:cNvPr>
          <p:cNvSpPr/>
          <p:nvPr/>
        </p:nvSpPr>
        <p:spPr>
          <a:xfrm>
            <a:off x="5098852" y="5621513"/>
            <a:ext cx="885682" cy="28803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 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89AF8A-F987-8840-A016-22EC87096A6C}"/>
              </a:ext>
            </a:extLst>
          </p:cNvPr>
          <p:cNvSpPr txBox="1"/>
          <p:nvPr/>
        </p:nvSpPr>
        <p:spPr>
          <a:xfrm>
            <a:off x="10647" y="4024740"/>
            <a:ext cx="2750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rgbClr val="00B0F0"/>
                </a:solidFill>
              </a:rPr>
              <a:t>Ribosome depletion to capture all </a:t>
            </a:r>
            <a:r>
              <a:rPr lang="en-US" b="1" i="1" u="sng" dirty="0" err="1">
                <a:solidFill>
                  <a:srgbClr val="00B0F0"/>
                </a:solidFill>
              </a:rPr>
              <a:t>lncRNAs</a:t>
            </a:r>
            <a:endParaRPr lang="en-US" b="1" i="1" u="sng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92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31" grpId="0"/>
      <p:bldP spid="32" grpId="0"/>
      <p:bldP spid="33" grpId="0"/>
      <p:bldP spid="5" grpId="0"/>
      <p:bldP spid="75" grpId="0" animBg="1"/>
      <p:bldP spid="78" grpId="0"/>
      <p:bldP spid="79" grpId="0"/>
      <p:bldP spid="84" grpId="0"/>
      <p:bldP spid="89" grpId="0"/>
      <p:bldP spid="92" grpId="0"/>
      <p:bldP spid="97" grpId="0"/>
      <p:bldP spid="101" grpId="0"/>
      <p:bldP spid="102" grpId="0"/>
      <p:bldP spid="106" grpId="0"/>
      <p:bldP spid="107" grpId="0"/>
      <p:bldP spid="108" grpId="0"/>
      <p:bldP spid="109" grpId="0"/>
      <p:bldP spid="110" grpId="0" animBg="1"/>
      <p:bldP spid="111" grpId="0" animBg="1"/>
      <p:bldP spid="112" grpId="0" animBg="1"/>
      <p:bldP spid="113" grpId="0" animBg="1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0F8C9-26BF-3942-BC64-57F7DE6C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B0C38-E6AF-E240-9875-646C891D4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RNA sequencing (RNA-</a:t>
            </a:r>
            <a:r>
              <a:rPr lang="en-US" dirty="0" err="1"/>
              <a:t>seq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- bulk RNA-</a:t>
            </a:r>
            <a:r>
              <a:rPr lang="en-US" dirty="0" err="1"/>
              <a:t>seq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- how to do RNA-</a:t>
            </a:r>
            <a:r>
              <a:rPr lang="en-US" dirty="0" err="1"/>
              <a:t>seq</a:t>
            </a:r>
            <a:r>
              <a:rPr lang="en-US" dirty="0"/>
              <a:t> and what can we do with it?</a:t>
            </a:r>
          </a:p>
          <a:p>
            <a:endParaRPr lang="en-US" dirty="0"/>
          </a:p>
          <a:p>
            <a:r>
              <a:rPr lang="en-US" dirty="0"/>
              <a:t>Single cell RNA-</a:t>
            </a:r>
            <a:r>
              <a:rPr lang="en-US" dirty="0" err="1"/>
              <a:t>seq</a:t>
            </a:r>
            <a:r>
              <a:rPr lang="en-US" dirty="0"/>
              <a:t> (</a:t>
            </a:r>
            <a:r>
              <a:rPr lang="en-US" dirty="0" err="1"/>
              <a:t>scRNA-seq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- how to do </a:t>
            </a:r>
            <a:r>
              <a:rPr lang="en-US" dirty="0" err="1"/>
              <a:t>scRNAseq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- what can it be used for?</a:t>
            </a:r>
          </a:p>
        </p:txBody>
      </p:sp>
    </p:spTree>
    <p:extLst>
      <p:ext uri="{BB962C8B-B14F-4D97-AF65-F5344CB8AC3E}">
        <p14:creationId xmlns:p14="http://schemas.microsoft.com/office/powerpoint/2010/main" val="2088507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192E-745D-374B-92D1-BAEE5152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LncRNAs</a:t>
            </a:r>
            <a:r>
              <a:rPr lang="en-US" dirty="0">
                <a:solidFill>
                  <a:schemeClr val="bg1"/>
                </a:solidFill>
              </a:rPr>
              <a:t> and hallmarks of cancer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1AEA46-0CB1-684A-9993-C5EA2FEE9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30862"/>
            <a:ext cx="6572895" cy="5238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178DDE-6346-004A-8B28-DC43625A940B}"/>
              </a:ext>
            </a:extLst>
          </p:cNvPr>
          <p:cNvSpPr txBox="1"/>
          <p:nvPr/>
        </p:nvSpPr>
        <p:spPr>
          <a:xfrm>
            <a:off x="6588224" y="6519446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Rao et al. </a:t>
            </a:r>
            <a:r>
              <a:rPr lang="en-GB" sz="1600" dirty="0" err="1"/>
              <a:t>Mol</a:t>
            </a:r>
            <a:r>
              <a:rPr lang="en-GB" sz="1600" dirty="0"/>
              <a:t> </a:t>
            </a:r>
            <a:r>
              <a:rPr lang="en-GB" sz="1600" dirty="0" err="1"/>
              <a:t>Biol</a:t>
            </a:r>
            <a:r>
              <a:rPr lang="en-GB" sz="1600" dirty="0"/>
              <a:t> Rep 2017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5292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EB281-B25B-464A-A5C3-FB2C2CF9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LncRNA example: MALAT1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4EF88F-C023-1B4B-854C-D6E569019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2" y="1556792"/>
            <a:ext cx="8983176" cy="4536504"/>
          </a:xfrm>
          <a:prstGeom prst="rect">
            <a:avLst/>
          </a:prstGeom>
        </p:spPr>
      </p:pic>
      <p:sp>
        <p:nvSpPr>
          <p:cNvPr id="5" name="Rectangle: Rounded Corners 16">
            <a:extLst>
              <a:ext uri="{FF2B5EF4-FFF2-40B4-BE49-F238E27FC236}">
                <a16:creationId xmlns:a16="http://schemas.microsoft.com/office/drawing/2014/main" id="{38D7D269-D726-C546-B8A4-1C398C62584D}"/>
              </a:ext>
            </a:extLst>
          </p:cNvPr>
          <p:cNvSpPr/>
          <p:nvPr/>
        </p:nvSpPr>
        <p:spPr>
          <a:xfrm>
            <a:off x="3347864" y="1916832"/>
            <a:ext cx="3024336" cy="432048"/>
          </a:xfrm>
          <a:prstGeom prst="round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ADDFE-2B1B-074E-8828-1A0D84FACBA3}"/>
              </a:ext>
            </a:extLst>
          </p:cNvPr>
          <p:cNvSpPr txBox="1"/>
          <p:nvPr/>
        </p:nvSpPr>
        <p:spPr>
          <a:xfrm>
            <a:off x="6406963" y="1763524"/>
            <a:ext cx="265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solidFill>
                  <a:srgbClr val="FF0000"/>
                </a:solidFill>
              </a:rPr>
              <a:t>High level of conservation</a:t>
            </a:r>
          </a:p>
        </p:txBody>
      </p:sp>
      <p:sp>
        <p:nvSpPr>
          <p:cNvPr id="7" name="Rectangle: Rounded Corners 16">
            <a:extLst>
              <a:ext uri="{FF2B5EF4-FFF2-40B4-BE49-F238E27FC236}">
                <a16:creationId xmlns:a16="http://schemas.microsoft.com/office/drawing/2014/main" id="{DC7C22AD-8959-8D43-8623-9952DD0CB49D}"/>
              </a:ext>
            </a:extLst>
          </p:cNvPr>
          <p:cNvSpPr/>
          <p:nvPr/>
        </p:nvSpPr>
        <p:spPr>
          <a:xfrm>
            <a:off x="971600" y="2332978"/>
            <a:ext cx="7200800" cy="1096022"/>
          </a:xfrm>
          <a:prstGeom prst="round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4F8A30-1851-094B-8849-BE6AC58E7DF7}"/>
              </a:ext>
            </a:extLst>
          </p:cNvPr>
          <p:cNvSpPr txBox="1"/>
          <p:nvPr/>
        </p:nvSpPr>
        <p:spPr>
          <a:xfrm>
            <a:off x="6670523" y="3404984"/>
            <a:ext cx="2323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u="sng" dirty="0">
                <a:solidFill>
                  <a:srgbClr val="FF0000"/>
                </a:solidFill>
              </a:rPr>
              <a:t>High level of regulatory activities</a:t>
            </a:r>
          </a:p>
        </p:txBody>
      </p:sp>
      <p:sp>
        <p:nvSpPr>
          <p:cNvPr id="9" name="Rectangle: Rounded Corners 16">
            <a:extLst>
              <a:ext uri="{FF2B5EF4-FFF2-40B4-BE49-F238E27FC236}">
                <a16:creationId xmlns:a16="http://schemas.microsoft.com/office/drawing/2014/main" id="{A4389FA0-0460-2E49-A582-E3B25A1AC5B2}"/>
              </a:ext>
            </a:extLst>
          </p:cNvPr>
          <p:cNvSpPr/>
          <p:nvPr/>
        </p:nvSpPr>
        <p:spPr>
          <a:xfrm>
            <a:off x="3347864" y="4205186"/>
            <a:ext cx="3240360" cy="447950"/>
          </a:xfrm>
          <a:prstGeom prst="round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05D85E-A7FA-8B42-9BE9-37F91E8154EC}"/>
              </a:ext>
            </a:extLst>
          </p:cNvPr>
          <p:cNvSpPr txBox="1"/>
          <p:nvPr/>
        </p:nvSpPr>
        <p:spPr>
          <a:xfrm>
            <a:off x="6446813" y="4581128"/>
            <a:ext cx="266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solidFill>
                  <a:srgbClr val="FF0000"/>
                </a:solidFill>
              </a:rPr>
              <a:t>High level of transcription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099B18-2750-FC45-9717-7EF54DCCDA19}"/>
              </a:ext>
            </a:extLst>
          </p:cNvPr>
          <p:cNvSpPr txBox="1"/>
          <p:nvPr/>
        </p:nvSpPr>
        <p:spPr>
          <a:xfrm>
            <a:off x="1308611" y="6300028"/>
            <a:ext cx="734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solidFill>
                  <a:srgbClr val="FF0000"/>
                </a:solidFill>
              </a:rPr>
              <a:t>A lncRNA associated with poor prognosis and metastasis in many </a:t>
            </a:r>
            <a:r>
              <a:rPr lang="en-US" b="1" i="1" u="sng" dirty="0" err="1">
                <a:solidFill>
                  <a:srgbClr val="FF0000"/>
                </a:solidFill>
              </a:rPr>
              <a:t>tumours</a:t>
            </a:r>
            <a:r>
              <a:rPr lang="en-US" b="1" i="1" u="sng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7513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403F0-46C6-4897-A9B0-355D47673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E3DF1F-E829-46AC-8670-B7B5CDC50A9F}"/>
              </a:ext>
            </a:extLst>
          </p:cNvPr>
          <p:cNvGrpSpPr/>
          <p:nvPr/>
        </p:nvGrpSpPr>
        <p:grpSpPr>
          <a:xfrm>
            <a:off x="197514" y="1754814"/>
            <a:ext cx="8262918" cy="3834426"/>
            <a:chOff x="1017027" y="1106827"/>
            <a:chExt cx="9543469" cy="57065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D069BAF-36B2-4E31-A012-0EAE36879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" t="2678" r="1176"/>
            <a:stretch/>
          </p:blipFill>
          <p:spPr>
            <a:xfrm>
              <a:off x="1559496" y="1106827"/>
              <a:ext cx="9001000" cy="446722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754F04A-5B7F-4226-845E-33C5A75A6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" t="19915" r="1176"/>
            <a:stretch/>
          </p:blipFill>
          <p:spPr>
            <a:xfrm>
              <a:off x="1559496" y="3140968"/>
              <a:ext cx="9001000" cy="367240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36F634-DC34-48F2-9C2A-6AACD6E52134}"/>
                </a:ext>
              </a:extLst>
            </p:cNvPr>
            <p:cNvSpPr txBox="1"/>
            <p:nvPr/>
          </p:nvSpPr>
          <p:spPr>
            <a:xfrm>
              <a:off x="1126436" y="4307382"/>
              <a:ext cx="1146433" cy="549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High disease </a:t>
              </a:r>
            </a:p>
            <a:p>
              <a:r>
                <a:rPr lang="en-US" sz="900" dirty="0">
                  <a:solidFill>
                    <a:srgbClr val="FF0000"/>
                  </a:solidFill>
                </a:rPr>
                <a:t>sample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BD3F26-594C-482D-B8DB-FB745B7E4AD6}"/>
                </a:ext>
              </a:extLst>
            </p:cNvPr>
            <p:cNvSpPr txBox="1"/>
            <p:nvPr/>
          </p:nvSpPr>
          <p:spPr>
            <a:xfrm>
              <a:off x="7165531" y="5574055"/>
              <a:ext cx="2016224" cy="549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 </a:t>
              </a:r>
              <a:r>
                <a:rPr lang="en-US" sz="900" i="1" dirty="0">
                  <a:solidFill>
                    <a:srgbClr val="FF0000"/>
                  </a:solidFill>
                </a:rPr>
                <a:t>l_LNC14112 </a:t>
              </a:r>
              <a:endParaRPr lang="en-US" sz="900" dirty="0">
                <a:solidFill>
                  <a:srgbClr val="FF0000"/>
                </a:solidFill>
              </a:endParaRPr>
            </a:p>
            <a:p>
              <a:pPr algn="ctr"/>
              <a:r>
                <a:rPr lang="en-US" sz="900" dirty="0">
                  <a:solidFill>
                    <a:srgbClr val="FF0000"/>
                  </a:solidFill>
                </a:rPr>
                <a:t>novel intergenic lncRNA</a:t>
              </a:r>
              <a:r>
                <a:rPr lang="en-US" sz="900" i="1" dirty="0">
                  <a:solidFill>
                    <a:srgbClr val="FF0000"/>
                  </a:solidFill>
                </a:rPr>
                <a:t>?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859FF5A-ABC1-4E67-8DDC-01BABC6F3C72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6672068" y="5848883"/>
              <a:ext cx="493462" cy="56182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338E24AA-0D56-4FBA-8BB7-3230233994DF}"/>
                </a:ext>
              </a:extLst>
            </p:cNvPr>
            <p:cNvSpPr/>
            <p:nvPr/>
          </p:nvSpPr>
          <p:spPr>
            <a:xfrm>
              <a:off x="2063553" y="3206093"/>
              <a:ext cx="163175" cy="3013303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C5CFC07C-053E-41CD-B2E6-242EF597F107}"/>
                </a:ext>
              </a:extLst>
            </p:cNvPr>
            <p:cNvSpPr/>
            <p:nvPr/>
          </p:nvSpPr>
          <p:spPr>
            <a:xfrm>
              <a:off x="2054943" y="1970923"/>
              <a:ext cx="171785" cy="1035434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74D245-3142-48BB-8120-4E50B2DF3067}"/>
                </a:ext>
              </a:extLst>
            </p:cNvPr>
            <p:cNvSpPr txBox="1"/>
            <p:nvPr/>
          </p:nvSpPr>
          <p:spPr>
            <a:xfrm>
              <a:off x="1017027" y="2300167"/>
              <a:ext cx="1405764" cy="549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Low disease </a:t>
              </a:r>
            </a:p>
            <a:p>
              <a:r>
                <a:rPr lang="en-US" sz="900" dirty="0">
                  <a:solidFill>
                    <a:srgbClr val="FF0000"/>
                  </a:solidFill>
                </a:rPr>
                <a:t>sample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B29A4B3-AEEA-4541-A094-A04447326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7609" y="5790138"/>
              <a:ext cx="696021" cy="53021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025425D-3EFA-4296-B4B3-81A7907259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6813" y="6012178"/>
              <a:ext cx="551956" cy="42206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CE0BFA-566E-4856-8060-0031DBEC0590}"/>
                </a:ext>
              </a:extLst>
            </p:cNvPr>
            <p:cNvSpPr txBox="1"/>
            <p:nvPr/>
          </p:nvSpPr>
          <p:spPr>
            <a:xfrm>
              <a:off x="2443629" y="5544134"/>
              <a:ext cx="2300258" cy="34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Reference transcriptome (hg38)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87FD57E-750B-4C83-A37A-536677030779}"/>
                </a:ext>
              </a:extLst>
            </p:cNvPr>
            <p:cNvSpPr txBox="1"/>
            <p:nvPr/>
          </p:nvSpPr>
          <p:spPr>
            <a:xfrm>
              <a:off x="2649064" y="5768869"/>
              <a:ext cx="4311032" cy="34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solidFill>
                    <a:srgbClr val="FF0000"/>
                  </a:solidFill>
                </a:rPr>
                <a:t>Assembled </a:t>
              </a:r>
              <a:r>
                <a:rPr lang="en-US" sz="900" dirty="0" err="1">
                  <a:solidFill>
                    <a:srgbClr val="FF0000"/>
                  </a:solidFill>
                </a:rPr>
                <a:t>supertranscriptome</a:t>
              </a:r>
              <a:r>
                <a:rPr lang="en-US" sz="900" dirty="0">
                  <a:solidFill>
                    <a:srgbClr val="FF0000"/>
                  </a:solidFill>
                </a:rPr>
                <a:t> based on Discovery dataset</a:t>
              </a: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E20D5F45-910A-47DC-98AB-41AE4075A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66" y="620871"/>
            <a:ext cx="7886700" cy="575881"/>
          </a:xfrm>
        </p:spPr>
        <p:txBody>
          <a:bodyPr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l_LNC14112</a:t>
            </a:r>
            <a:r>
              <a:rPr lang="en-GB" sz="4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</a:t>
            </a:r>
            <a:r>
              <a:rPr lang="zh-CN" altLang="en-US" sz="4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 novel lncRNA</a:t>
            </a:r>
            <a:endParaRPr lang="en-GB" sz="40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6C7DBAE-4824-4BAC-BB74-4A58D90C4E99}"/>
              </a:ext>
            </a:extLst>
          </p:cNvPr>
          <p:cNvSpPr/>
          <p:nvPr/>
        </p:nvSpPr>
        <p:spPr>
          <a:xfrm>
            <a:off x="3275856" y="5190125"/>
            <a:ext cx="3024336" cy="259235"/>
          </a:xfrm>
          <a:prstGeom prst="roundRect">
            <a:avLst/>
          </a:prstGeom>
          <a:noFill/>
          <a:ln w="635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0C0A27-333D-774C-BE6A-5DF8B2C1E25E}"/>
              </a:ext>
            </a:extLst>
          </p:cNvPr>
          <p:cNvSpPr txBox="1"/>
          <p:nvPr/>
        </p:nvSpPr>
        <p:spPr>
          <a:xfrm>
            <a:off x="6581558" y="6488668"/>
            <a:ext cx="2590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/>
              <a:t>Barasa</a:t>
            </a:r>
            <a:r>
              <a:rPr lang="en-US" b="1" i="1" u="sng" dirty="0"/>
              <a:t> et al. unpublished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796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1"/>
    </mc:Choice>
    <mc:Fallback xmlns="">
      <p:transition spd="slow" advTm="3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RNA-</a:t>
            </a:r>
            <a:r>
              <a:rPr lang="en-US" sz="4000" dirty="0" err="1">
                <a:solidFill>
                  <a:srgbClr val="FFFFFF"/>
                </a:solidFill>
              </a:rPr>
              <a:t>seq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r>
              <a:rPr lang="en-US" dirty="0"/>
              <a:t>, a powerful tool to identify</a:t>
            </a:r>
          </a:p>
          <a:p>
            <a:pPr marL="0" indent="0">
              <a:buNone/>
            </a:pPr>
            <a:r>
              <a:rPr lang="en-US" dirty="0"/>
              <a:t>    - differential expression</a:t>
            </a:r>
          </a:p>
          <a:p>
            <a:pPr marL="0" indent="0">
              <a:buNone/>
            </a:pPr>
            <a:r>
              <a:rPr lang="en-US" dirty="0"/>
              <a:t>    - alternative splicing</a:t>
            </a:r>
          </a:p>
          <a:p>
            <a:pPr marL="0" indent="0">
              <a:buNone/>
            </a:pPr>
            <a:r>
              <a:rPr lang="en-US" dirty="0"/>
              <a:t>    - gene fusion</a:t>
            </a:r>
          </a:p>
          <a:p>
            <a:pPr marL="0" indent="0">
              <a:buNone/>
            </a:pPr>
            <a:r>
              <a:rPr lang="en-US" dirty="0"/>
              <a:t>    - novel transcripts</a:t>
            </a:r>
          </a:p>
          <a:p>
            <a:pPr marL="0" indent="0">
              <a:buNone/>
            </a:pPr>
            <a:r>
              <a:rPr lang="en-US" dirty="0"/>
              <a:t>    - RNA-level sequence variants</a:t>
            </a:r>
          </a:p>
          <a:p>
            <a:pPr marL="0" indent="0">
              <a:buNone/>
            </a:pPr>
            <a:r>
              <a:rPr lang="en-US" dirty="0"/>
              <a:t>    - bi- or mono-allelic expression</a:t>
            </a:r>
          </a:p>
          <a:p>
            <a:pPr marL="0" indent="0">
              <a:buNone/>
            </a:pPr>
            <a:r>
              <a:rPr lang="en-US" dirty="0"/>
              <a:t>    - </a:t>
            </a:r>
            <a:r>
              <a:rPr lang="en-US" dirty="0" err="1"/>
              <a:t>coexpression</a:t>
            </a:r>
            <a:r>
              <a:rPr lang="en-US" dirty="0"/>
              <a:t> network</a:t>
            </a:r>
          </a:p>
          <a:p>
            <a:pPr marL="0" indent="0">
              <a:buNone/>
            </a:pPr>
            <a:r>
              <a:rPr lang="en-US" dirty="0"/>
              <a:t>    - many other molecular features, including </a:t>
            </a:r>
            <a:r>
              <a:rPr lang="en-US" dirty="0" err="1"/>
              <a:t>lncRNAs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118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B9F9B4E3-4AB6-F149-A95C-E5944F8B07F8}"/>
              </a:ext>
            </a:extLst>
          </p:cNvPr>
          <p:cNvSpPr txBox="1"/>
          <p:nvPr/>
        </p:nvSpPr>
        <p:spPr>
          <a:xfrm>
            <a:off x="421297" y="2636912"/>
            <a:ext cx="317869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solidFill>
                  <a:srgbClr val="002060"/>
                </a:solidFill>
              </a:rPr>
              <a:t>Can currently measure:</a:t>
            </a:r>
          </a:p>
          <a:p>
            <a:endParaRPr lang="en-GB" sz="2200" dirty="0">
              <a:solidFill>
                <a:srgbClr val="002060"/>
              </a:solidFill>
            </a:endParaRPr>
          </a:p>
          <a:p>
            <a:pPr marL="257175" indent="-257175">
              <a:buFont typeface="Wingdings" pitchFamily="2" charset="2"/>
              <a:buChar char="v"/>
            </a:pPr>
            <a:r>
              <a:rPr lang="en-GB" sz="2200" dirty="0">
                <a:solidFill>
                  <a:srgbClr val="002060"/>
                </a:solidFill>
              </a:rPr>
              <a:t>Transcriptome</a:t>
            </a:r>
          </a:p>
          <a:p>
            <a:pPr marL="257175" indent="-257175">
              <a:buFont typeface="Wingdings" pitchFamily="2" charset="2"/>
              <a:buChar char="v"/>
            </a:pPr>
            <a:r>
              <a:rPr lang="en-GB" sz="2200" dirty="0">
                <a:solidFill>
                  <a:srgbClr val="002060"/>
                </a:solidFill>
              </a:rPr>
              <a:t>Chromatin accessibility</a:t>
            </a:r>
          </a:p>
          <a:p>
            <a:pPr marL="257175" indent="-257175">
              <a:buFont typeface="Wingdings" pitchFamily="2" charset="2"/>
              <a:buChar char="v"/>
            </a:pPr>
            <a:r>
              <a:rPr lang="en-GB" sz="2200" dirty="0">
                <a:solidFill>
                  <a:srgbClr val="002060"/>
                </a:solidFill>
              </a:rPr>
              <a:t>Mutation &amp; CNV</a:t>
            </a:r>
          </a:p>
          <a:p>
            <a:pPr marL="257175" indent="-257175">
              <a:buFont typeface="Wingdings" pitchFamily="2" charset="2"/>
              <a:buChar char="v"/>
            </a:pPr>
            <a:r>
              <a:rPr lang="en-GB" sz="2200" dirty="0">
                <a:solidFill>
                  <a:srgbClr val="002060"/>
                </a:solidFill>
              </a:rPr>
              <a:t>Methylation</a:t>
            </a:r>
          </a:p>
          <a:p>
            <a:pPr marL="257175" indent="-257175">
              <a:buFont typeface="Wingdings" pitchFamily="2" charset="2"/>
              <a:buChar char="v"/>
            </a:pPr>
            <a:r>
              <a:rPr lang="en-GB" sz="2200" dirty="0">
                <a:solidFill>
                  <a:srgbClr val="002060"/>
                </a:solidFill>
              </a:rPr>
              <a:t>Limited proteomics</a:t>
            </a:r>
          </a:p>
          <a:p>
            <a:pPr marL="257175" indent="-257175">
              <a:buFont typeface="Wingdings" pitchFamily="2" charset="2"/>
              <a:buChar char="v"/>
            </a:pPr>
            <a:endParaRPr lang="en-GB" sz="1500" dirty="0">
              <a:solidFill>
                <a:srgbClr val="002060"/>
              </a:solidFill>
            </a:endParaRPr>
          </a:p>
          <a:p>
            <a:endParaRPr lang="en-GB" sz="1500" dirty="0">
              <a:solidFill>
                <a:srgbClr val="002060"/>
              </a:solidFill>
            </a:endParaRPr>
          </a:p>
          <a:p>
            <a:pPr marL="257175" indent="-257175">
              <a:buFont typeface="Wingdings" pitchFamily="2" charset="2"/>
              <a:buChar char="v"/>
            </a:pPr>
            <a:endParaRPr lang="en-GB" sz="1500" dirty="0">
              <a:solidFill>
                <a:srgbClr val="002060"/>
              </a:solidFill>
            </a:endParaRPr>
          </a:p>
          <a:p>
            <a:pPr marL="257175" indent="-257175">
              <a:buFont typeface="Wingdings" pitchFamily="2" charset="2"/>
              <a:buChar char="v"/>
            </a:pPr>
            <a:endParaRPr lang="en-GB" sz="1500" dirty="0">
              <a:solidFill>
                <a:srgbClr val="002060"/>
              </a:solidFill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512ECA9C-7818-4945-9DBB-D4E0A5849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3" y="2492896"/>
            <a:ext cx="5300647" cy="25922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C3673CF-5F72-1240-87E7-AD8C57619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Single cell -omics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46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A43C0-BAA4-4346-8595-4FB4AA313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ScRNA-seq</a:t>
            </a:r>
            <a:r>
              <a:rPr lang="en-US" dirty="0">
                <a:solidFill>
                  <a:srgbClr val="FFFFFF"/>
                </a:solidFill>
              </a:rPr>
              <a:t> workflow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51784-1BCA-C04C-A86B-5D61550E7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370555"/>
            <a:ext cx="7452320" cy="54874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525854-F25E-214F-A78E-CC0CAA9DE09A}"/>
              </a:ext>
            </a:extLst>
          </p:cNvPr>
          <p:cNvSpPr txBox="1"/>
          <p:nvPr/>
        </p:nvSpPr>
        <p:spPr>
          <a:xfrm>
            <a:off x="7431951" y="1628800"/>
            <a:ext cx="1043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Plate-based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4DF2CA-66D7-D644-96B9-68B8445B27E9}"/>
              </a:ext>
            </a:extLst>
          </p:cNvPr>
          <p:cNvSpPr txBox="1"/>
          <p:nvPr/>
        </p:nvSpPr>
        <p:spPr>
          <a:xfrm>
            <a:off x="4788024" y="4725144"/>
            <a:ext cx="1204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droplet-based</a:t>
            </a:r>
          </a:p>
        </p:txBody>
      </p:sp>
    </p:spTree>
    <p:extLst>
      <p:ext uri="{BB962C8B-B14F-4D97-AF65-F5344CB8AC3E}">
        <p14:creationId xmlns:p14="http://schemas.microsoft.com/office/powerpoint/2010/main" val="3580501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2CDA2-10A9-0F4A-B331-2738CCF4E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General workflow – 10x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A62A4-A899-894E-B26B-BFA1B9FE2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37" y="1988840"/>
            <a:ext cx="8579725" cy="37444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E75968-75E2-4B47-97D5-62864755F19D}"/>
              </a:ext>
            </a:extLst>
          </p:cNvPr>
          <p:cNvSpPr txBox="1"/>
          <p:nvPr/>
        </p:nvSpPr>
        <p:spPr>
          <a:xfrm>
            <a:off x="611560" y="5919846"/>
            <a:ext cx="807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usual 10x run setting: ~10,000 cells (5-8k usable cells), 50,000 reads per cell</a:t>
            </a:r>
          </a:p>
        </p:txBody>
      </p:sp>
    </p:spTree>
    <p:extLst>
      <p:ext uri="{BB962C8B-B14F-4D97-AF65-F5344CB8AC3E}">
        <p14:creationId xmlns:p14="http://schemas.microsoft.com/office/powerpoint/2010/main" val="106077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12C59B-ABD6-C841-A67F-85BDD2912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80700"/>
            <a:ext cx="5328592" cy="66580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0102E9-3C92-CA4D-B850-48478B73256F}"/>
              </a:ext>
            </a:extLst>
          </p:cNvPr>
          <p:cNvSpPr txBox="1"/>
          <p:nvPr/>
        </p:nvSpPr>
        <p:spPr>
          <a:xfrm>
            <a:off x="6300192" y="2855732"/>
            <a:ext cx="26997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Schematic of a typical single-cell RNA-</a:t>
            </a:r>
            <a:r>
              <a:rPr lang="en-US" sz="2200" dirty="0" err="1"/>
              <a:t>seq</a:t>
            </a:r>
            <a:r>
              <a:rPr lang="en-US" sz="2200" dirty="0"/>
              <a:t> analysis workflow</a:t>
            </a:r>
          </a:p>
        </p:txBody>
      </p:sp>
    </p:spTree>
    <p:extLst>
      <p:ext uri="{BB962C8B-B14F-4D97-AF65-F5344CB8AC3E}">
        <p14:creationId xmlns:p14="http://schemas.microsoft.com/office/powerpoint/2010/main" val="1427416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15293-DB59-DC49-9950-29B94751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Main applications using </a:t>
            </a:r>
            <a:r>
              <a:rPr lang="en-US" sz="3600" dirty="0" err="1">
                <a:solidFill>
                  <a:srgbClr val="FFFFFF"/>
                </a:solidFill>
              </a:rPr>
              <a:t>scRNA-seq</a:t>
            </a:r>
            <a:r>
              <a:rPr lang="en-US" sz="3600" dirty="0">
                <a:solidFill>
                  <a:srgbClr val="FFFFFF"/>
                </a:solidFill>
              </a:rPr>
              <a:t> in cancer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09E6F-701A-D94D-BB57-73935EDF6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Study </a:t>
            </a:r>
            <a:r>
              <a:rPr lang="en-US" dirty="0" err="1"/>
              <a:t>tumour</a:t>
            </a:r>
            <a:r>
              <a:rPr lang="en-US" dirty="0"/>
              <a:t> microenvironment</a:t>
            </a:r>
          </a:p>
          <a:p>
            <a:pPr marL="0" indent="0">
              <a:buNone/>
            </a:pPr>
            <a:r>
              <a:rPr lang="en-US" sz="2800" dirty="0"/>
              <a:t>   - e.g., </a:t>
            </a:r>
            <a:r>
              <a:rPr lang="en-US" sz="2800" dirty="0" err="1"/>
              <a:t>tumour</a:t>
            </a:r>
            <a:r>
              <a:rPr lang="en-US" sz="2800" dirty="0"/>
              <a:t> infiltrating lymphocytes (B and T cells), macrophages and fibroblasts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Study </a:t>
            </a:r>
            <a:r>
              <a:rPr lang="en-US" dirty="0" err="1"/>
              <a:t>tumour</a:t>
            </a:r>
            <a:r>
              <a:rPr lang="en-US" dirty="0"/>
              <a:t> heterogeneity</a:t>
            </a:r>
          </a:p>
          <a:p>
            <a:pPr marL="0" indent="0">
              <a:buNone/>
            </a:pPr>
            <a:r>
              <a:rPr lang="en-US" sz="2800" dirty="0"/>
              <a:t>   - e.g., identify resistant clones of </a:t>
            </a:r>
            <a:r>
              <a:rPr lang="en-US" sz="2800" dirty="0" err="1"/>
              <a:t>tumour</a:t>
            </a:r>
            <a:r>
              <a:rPr lang="en-US" sz="2800" dirty="0"/>
              <a:t> cells, and trace </a:t>
            </a:r>
            <a:r>
              <a:rPr lang="en-US" sz="2800" dirty="0" err="1"/>
              <a:t>tumour</a:t>
            </a:r>
            <a:r>
              <a:rPr lang="en-US" sz="2800" dirty="0"/>
              <a:t> cell evolution </a:t>
            </a:r>
          </a:p>
        </p:txBody>
      </p:sp>
    </p:spTree>
    <p:extLst>
      <p:ext uri="{BB962C8B-B14F-4D97-AF65-F5344CB8AC3E}">
        <p14:creationId xmlns:p14="http://schemas.microsoft.com/office/powerpoint/2010/main" val="174639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CBB1-DE8C-0644-85A8-6D65769B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>
                <a:solidFill>
                  <a:srgbClr val="FFFFFF"/>
                </a:solidFill>
              </a:rPr>
              <a:t>scRNA-seq</a:t>
            </a:r>
            <a:r>
              <a:rPr lang="en-US" sz="3800" dirty="0">
                <a:solidFill>
                  <a:srgbClr val="FFFFFF"/>
                </a:solidFill>
              </a:rPr>
              <a:t> example #1 - overview</a:t>
            </a:r>
            <a:endParaRPr lang="en-US" sz="3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AB081-20C9-9A4C-981C-82E58F08F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15342"/>
            <a:ext cx="7344816" cy="50728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849489-11D6-2A41-A9B0-DCF2FC3EB6F4}"/>
              </a:ext>
            </a:extLst>
          </p:cNvPr>
          <p:cNvSpPr txBox="1"/>
          <p:nvPr/>
        </p:nvSpPr>
        <p:spPr>
          <a:xfrm>
            <a:off x="34188" y="6577607"/>
            <a:ext cx="2521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Lambrechts</a:t>
            </a:r>
            <a:r>
              <a:rPr lang="en-US" sz="1400" dirty="0"/>
              <a:t> et al. Nat Med 2018</a:t>
            </a:r>
          </a:p>
        </p:txBody>
      </p:sp>
    </p:spTree>
    <p:extLst>
      <p:ext uri="{BB962C8B-B14F-4D97-AF65-F5344CB8AC3E}">
        <p14:creationId xmlns:p14="http://schemas.microsoft.com/office/powerpoint/2010/main" val="2112137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Next-generation sequencing (NGS)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6" y="1340769"/>
            <a:ext cx="5089552" cy="33123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412776"/>
            <a:ext cx="3851920" cy="28889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7544" y="4869160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Human Genome Project - $3 billion project, started early 90’s, which took 15 years to complete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Now, we can sequence the whole human genome in 24 hours in the cost of $1K</a:t>
            </a:r>
          </a:p>
        </p:txBody>
      </p:sp>
    </p:spTree>
    <p:extLst>
      <p:ext uri="{BB962C8B-B14F-4D97-AF65-F5344CB8AC3E}">
        <p14:creationId xmlns:p14="http://schemas.microsoft.com/office/powerpoint/2010/main" val="1369890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CA11498-923C-0C4E-A9EF-693A5C071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Sub-clustering of major cell types</a:t>
            </a:r>
            <a:endParaRPr lang="en-US" sz="3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142718-2AEA-8247-AA33-8CD07D126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671881"/>
            <a:ext cx="2664609" cy="4997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74EDDE-8358-B143-B4AE-7F96B92B7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3" y="2348880"/>
            <a:ext cx="3543439" cy="30243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ECBADD-5F39-2342-86DE-DCE2A56ABE37}"/>
              </a:ext>
            </a:extLst>
          </p:cNvPr>
          <p:cNvSpPr txBox="1"/>
          <p:nvPr/>
        </p:nvSpPr>
        <p:spPr>
          <a:xfrm>
            <a:off x="2085267" y="133147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 cells</a:t>
            </a:r>
          </a:p>
        </p:txBody>
      </p:sp>
    </p:spTree>
    <p:extLst>
      <p:ext uri="{BB962C8B-B14F-4D97-AF65-F5344CB8AC3E}">
        <p14:creationId xmlns:p14="http://schemas.microsoft.com/office/powerpoint/2010/main" val="1527748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B6A76F-5FE1-F546-8750-45C9AECB1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39994"/>
            <a:ext cx="2304300" cy="4713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8D171C-766E-0F45-92CD-7453FD534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2420889"/>
            <a:ext cx="3672408" cy="2740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0C34DC-5C61-D340-936E-3B3C8AD4C868}"/>
              </a:ext>
            </a:extLst>
          </p:cNvPr>
          <p:cNvSpPr txBox="1"/>
          <p:nvPr/>
        </p:nvSpPr>
        <p:spPr>
          <a:xfrm>
            <a:off x="1403648" y="1383114"/>
            <a:ext cx="120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Fibroblasts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751C8B-9D43-DA44-B428-9121B513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rgbClr val="FFFFFF"/>
                </a:solidFill>
              </a:rPr>
              <a:t>Sub-clustering of major cell types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695609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21131F-B6F9-334E-AB2B-44B971BCB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26" y="1417638"/>
            <a:ext cx="2999590" cy="544741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C319448-E8A2-5C49-91FA-037EEDD1F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dirty="0" err="1">
                <a:solidFill>
                  <a:srgbClr val="FFFFFF"/>
                </a:solidFill>
              </a:rPr>
              <a:t>scRNA-seq</a:t>
            </a:r>
            <a:r>
              <a:rPr lang="en-US" sz="3800" dirty="0">
                <a:solidFill>
                  <a:srgbClr val="FFFFFF"/>
                </a:solidFill>
              </a:rPr>
              <a:t> example #2 – </a:t>
            </a:r>
            <a:r>
              <a:rPr lang="en-US" sz="3800" dirty="0" err="1">
                <a:solidFill>
                  <a:srgbClr val="FFFFFF"/>
                </a:solidFill>
              </a:rPr>
              <a:t>tumour</a:t>
            </a:r>
            <a:r>
              <a:rPr lang="en-US" sz="3800" dirty="0">
                <a:solidFill>
                  <a:srgbClr val="FFFFFF"/>
                </a:solidFill>
              </a:rPr>
              <a:t> cells</a:t>
            </a:r>
            <a:endParaRPr lang="en-US" sz="3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C5E6BE-A6A4-5C48-A646-E831D0AC4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80664"/>
            <a:ext cx="8499619" cy="3024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6B1AF2-F11F-8945-9BD7-372299EBCB93}"/>
              </a:ext>
            </a:extLst>
          </p:cNvPr>
          <p:cNvSpPr txBox="1"/>
          <p:nvPr/>
        </p:nvSpPr>
        <p:spPr>
          <a:xfrm>
            <a:off x="7124628" y="6488668"/>
            <a:ext cx="205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Yeo</a:t>
            </a:r>
            <a:r>
              <a:rPr lang="en-US" dirty="0"/>
              <a:t> et al. 2020 </a:t>
            </a:r>
            <a:r>
              <a:rPr lang="en-US" dirty="0" err="1"/>
              <a:t>eLife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BC86B-3FF9-054C-849A-B898FAA08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59" y="4382708"/>
            <a:ext cx="6061965" cy="24823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17FB1B-17A4-5E45-9729-C03DD36AD589}"/>
              </a:ext>
            </a:extLst>
          </p:cNvPr>
          <p:cNvSpPr txBox="1"/>
          <p:nvPr/>
        </p:nvSpPr>
        <p:spPr>
          <a:xfrm>
            <a:off x="7160096" y="5300715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differentiation trajectories of cells</a:t>
            </a:r>
          </a:p>
        </p:txBody>
      </p:sp>
    </p:spTree>
    <p:extLst>
      <p:ext uri="{BB962C8B-B14F-4D97-AF65-F5344CB8AC3E}">
        <p14:creationId xmlns:p14="http://schemas.microsoft.com/office/powerpoint/2010/main" val="336919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60A00-3768-E546-A9BB-7D4924B67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/>
              <a:t>Allow for single cell assessment of individual cells</a:t>
            </a:r>
          </a:p>
          <a:p>
            <a:r>
              <a:rPr lang="en-US" sz="3000" dirty="0"/>
              <a:t>Identify new cell populations / subpopulations</a:t>
            </a:r>
          </a:p>
          <a:p>
            <a:r>
              <a:rPr lang="en-US" sz="3000" dirty="0"/>
              <a:t>Study the heterogeneity and evolution of </a:t>
            </a:r>
            <a:r>
              <a:rPr lang="en-US" sz="3000" dirty="0" err="1"/>
              <a:t>tumour</a:t>
            </a:r>
            <a:r>
              <a:rPr lang="en-US" sz="3000" dirty="0"/>
              <a:t>, immune and stromal cells</a:t>
            </a:r>
          </a:p>
          <a:p>
            <a:endParaRPr lang="en-US" sz="3000" dirty="0"/>
          </a:p>
          <a:p>
            <a:r>
              <a:rPr lang="en-US" sz="3000" dirty="0"/>
              <a:t>Problematic preparation and sequencing</a:t>
            </a:r>
          </a:p>
          <a:p>
            <a:r>
              <a:rPr lang="en-US" sz="3000" dirty="0"/>
              <a:t>Expensive</a:t>
            </a:r>
          </a:p>
          <a:p>
            <a:r>
              <a:rPr lang="en-US" sz="2800" dirty="0" err="1"/>
              <a:t>Optimisation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AD97F4-DC30-C345-B04D-112A5702F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scRNA-seq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9929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7F749-AFA6-D442-9067-65FA5F29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300" dirty="0">
                <a:solidFill>
                  <a:srgbClr val="FFFFFF"/>
                </a:solidFill>
              </a:rPr>
              <a:t>Suggested reading if interested</a:t>
            </a:r>
            <a:endParaRPr lang="en-US" sz="33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5E86B-38E1-2D49-9C27-3C047DC23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500" b="1" dirty="0"/>
              <a:t>Bulk RNA-</a:t>
            </a:r>
            <a:r>
              <a:rPr lang="en-US" sz="1500" b="1" dirty="0" err="1"/>
              <a:t>seq</a:t>
            </a:r>
            <a:r>
              <a:rPr lang="en-US" sz="1500" b="1" dirty="0"/>
              <a:t> vs. </a:t>
            </a:r>
            <a:r>
              <a:rPr lang="en-US" sz="1500" b="1" dirty="0" err="1"/>
              <a:t>scRNA-seq</a:t>
            </a:r>
            <a:endParaRPr lang="en-US" sz="1500" b="1" dirty="0"/>
          </a:p>
          <a:p>
            <a:pPr marL="0" indent="0">
              <a:buNone/>
            </a:pPr>
            <a:endParaRPr lang="en-US" sz="1500" dirty="0"/>
          </a:p>
          <a:p>
            <a:pPr>
              <a:buFontTx/>
              <a:buChar char="-"/>
            </a:pPr>
            <a:r>
              <a:rPr lang="en-US" sz="1500" dirty="0" err="1"/>
              <a:t>Lambrechts</a:t>
            </a:r>
            <a:r>
              <a:rPr lang="en-US" sz="1500" dirty="0"/>
              <a:t> D, </a:t>
            </a:r>
            <a:r>
              <a:rPr lang="en-US" sz="1500" dirty="0" err="1"/>
              <a:t>Wauters</a:t>
            </a:r>
            <a:r>
              <a:rPr lang="en-US" sz="1500" dirty="0"/>
              <a:t> E, </a:t>
            </a:r>
            <a:r>
              <a:rPr lang="en-US" sz="1500" dirty="0" err="1"/>
              <a:t>Boeckx</a:t>
            </a:r>
            <a:r>
              <a:rPr lang="en-US" sz="1500" dirty="0"/>
              <a:t> B, </a:t>
            </a:r>
            <a:r>
              <a:rPr lang="en-US" sz="1500" dirty="0" err="1"/>
              <a:t>Aibar</a:t>
            </a:r>
            <a:r>
              <a:rPr lang="en-US" sz="1500" dirty="0"/>
              <a:t> S, </a:t>
            </a:r>
            <a:r>
              <a:rPr lang="en-US" sz="1500" dirty="0" err="1"/>
              <a:t>Nittner</a:t>
            </a:r>
            <a:r>
              <a:rPr lang="en-US" sz="1500" dirty="0"/>
              <a:t> D, Burton O, </a:t>
            </a:r>
            <a:r>
              <a:rPr lang="en-US" sz="1500" dirty="0" err="1"/>
              <a:t>Bassez</a:t>
            </a:r>
            <a:r>
              <a:rPr lang="en-US" sz="1500" dirty="0"/>
              <a:t> A, </a:t>
            </a:r>
            <a:r>
              <a:rPr lang="en-US" sz="1500" dirty="0" err="1"/>
              <a:t>Decaluwé</a:t>
            </a:r>
            <a:r>
              <a:rPr lang="en-US" sz="1500" dirty="0"/>
              <a:t> H, </a:t>
            </a:r>
            <a:r>
              <a:rPr lang="en-US" sz="1500" dirty="0" err="1"/>
              <a:t>Pircher</a:t>
            </a:r>
            <a:r>
              <a:rPr lang="en-US" sz="1500" dirty="0"/>
              <a:t> A, Van den </a:t>
            </a:r>
            <a:r>
              <a:rPr lang="en-US" sz="1500" dirty="0" err="1"/>
              <a:t>Eynde</a:t>
            </a:r>
            <a:r>
              <a:rPr lang="en-US" sz="1500" dirty="0"/>
              <a:t> K, </a:t>
            </a:r>
            <a:r>
              <a:rPr lang="en-US" sz="1500" dirty="0" err="1"/>
              <a:t>Weynand</a:t>
            </a:r>
            <a:r>
              <a:rPr lang="en-US" sz="1500" dirty="0"/>
              <a:t> B, </a:t>
            </a:r>
            <a:r>
              <a:rPr lang="en-US" sz="1500" dirty="0" err="1"/>
              <a:t>Verbeken</a:t>
            </a:r>
            <a:r>
              <a:rPr lang="en-US" sz="1500" dirty="0"/>
              <a:t> E, De </a:t>
            </a:r>
            <a:r>
              <a:rPr lang="en-US" sz="1500" dirty="0" err="1"/>
              <a:t>Leyn</a:t>
            </a:r>
            <a:r>
              <a:rPr lang="en-US" sz="1500" dirty="0"/>
              <a:t> P, Liston A, </a:t>
            </a:r>
            <a:r>
              <a:rPr lang="en-US" sz="1500" dirty="0" err="1"/>
              <a:t>Vansteenkiste</a:t>
            </a:r>
            <a:r>
              <a:rPr lang="en-US" sz="1500" dirty="0"/>
              <a:t> J, </a:t>
            </a:r>
            <a:r>
              <a:rPr lang="en-US" sz="1500" dirty="0" err="1"/>
              <a:t>Carmeliet</a:t>
            </a:r>
            <a:r>
              <a:rPr lang="en-US" sz="1500" dirty="0"/>
              <a:t> P, </a:t>
            </a:r>
            <a:r>
              <a:rPr lang="en-US" sz="1500" dirty="0" err="1"/>
              <a:t>Aerts</a:t>
            </a:r>
            <a:r>
              <a:rPr lang="en-US" sz="1500" dirty="0"/>
              <a:t> S, </a:t>
            </a:r>
            <a:r>
              <a:rPr lang="en-US" sz="1500" dirty="0" err="1"/>
              <a:t>Thienpont</a:t>
            </a:r>
            <a:r>
              <a:rPr lang="en-US" sz="1500" dirty="0"/>
              <a:t> B. Phenotype molding of stromal cells in the lung tumor microenvironment. Nat Med. 2018 Aug;24(8):1277-1289.</a:t>
            </a:r>
          </a:p>
          <a:p>
            <a:pPr>
              <a:buFontTx/>
              <a:buChar char="-"/>
            </a:pPr>
            <a:r>
              <a:rPr lang="en-US" sz="1500" dirty="0">
                <a:hlinkClick r:id="rId2"/>
              </a:rPr>
              <a:t>https://scrnaseq-course.cog.sanger.ac.uk/website/index.html</a:t>
            </a:r>
            <a:endParaRPr lang="en-US" sz="1500" dirty="0"/>
          </a:p>
          <a:p>
            <a:pPr>
              <a:buFontTx/>
              <a:buChar char="-"/>
            </a:pPr>
            <a:r>
              <a:rPr lang="en-US" sz="1500" dirty="0"/>
              <a:t>Yeo SK, Zhu X, Okamoto T, Hao M, Wang C, Lu P, Lu LJ, Guan JL. Single-cell RNA-sequencing reveals distinct patterns of cell state heterogeneity in mouse models of breast cancer. </a:t>
            </a:r>
            <a:r>
              <a:rPr lang="en-US" sz="1500" dirty="0" err="1"/>
              <a:t>Elife</a:t>
            </a:r>
            <a:r>
              <a:rPr lang="en-US" sz="1500" dirty="0"/>
              <a:t>. 2020 Aug 25;9:e58810.</a:t>
            </a:r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b="1" dirty="0"/>
              <a:t>Long noncoding RNA</a:t>
            </a:r>
          </a:p>
          <a:p>
            <a:pPr>
              <a:buFontTx/>
              <a:buChar char="-"/>
            </a:pPr>
            <a:r>
              <a:rPr lang="en-US" sz="1500" dirty="0" err="1"/>
              <a:t>Carlevaro-Fita</a:t>
            </a:r>
            <a:r>
              <a:rPr lang="en-US" sz="1500" dirty="0"/>
              <a:t> J, </a:t>
            </a:r>
            <a:r>
              <a:rPr lang="en-US" sz="1500" dirty="0" err="1"/>
              <a:t>Lanzós</a:t>
            </a:r>
            <a:r>
              <a:rPr lang="en-US" sz="1500" dirty="0"/>
              <a:t> A, Feuerbach L, Hong C, Mas-Ponte D, Pedersen JS; PCAWG Drivers and Functional Interpretation Group, Johnson R; PCAWG Consortium. Cancer LncRNA Census reveals evidence for deep functional conservation of long noncoding RNAs in tumorigenesis. </a:t>
            </a:r>
            <a:r>
              <a:rPr lang="en-US" sz="1500" dirty="0" err="1"/>
              <a:t>Commun</a:t>
            </a:r>
            <a:r>
              <a:rPr lang="en-US" sz="1500" dirty="0"/>
              <a:t> Biol. 2020 Feb 5;3(1):56. </a:t>
            </a:r>
          </a:p>
          <a:p>
            <a:pPr>
              <a:buFontTx/>
              <a:buChar char="-"/>
            </a:pPr>
            <a:r>
              <a:rPr lang="en-US" sz="1500" dirty="0"/>
              <a:t>Yao, RW., Wang, Y. &amp; Chen, LL. Cellular functions of long noncoding RNAs. Nat Cell </a:t>
            </a:r>
            <a:r>
              <a:rPr lang="en-US" sz="1500" dirty="0" err="1"/>
              <a:t>Biol</a:t>
            </a:r>
            <a:r>
              <a:rPr lang="en-US" sz="1500" dirty="0"/>
              <a:t> 21, 542–551 (2019).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3922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3859196"/>
            <a:ext cx="7213737" cy="209008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NGS techniques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28800"/>
            <a:ext cx="5688632" cy="1502892"/>
          </a:xfrm>
          <a:prstGeom prst="rect">
            <a:avLst/>
          </a:prstGeom>
        </p:spPr>
      </p:pic>
      <p:sp>
        <p:nvSpPr>
          <p:cNvPr id="7" name="Down Arrow 6"/>
          <p:cNvSpPr>
            <a:spLocks noChangeAspect="1"/>
          </p:cNvSpPr>
          <p:nvPr/>
        </p:nvSpPr>
        <p:spPr>
          <a:xfrm>
            <a:off x="3275856" y="3140968"/>
            <a:ext cx="359997" cy="726787"/>
          </a:xfrm>
          <a:prstGeom prst="down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17680" y="1844824"/>
            <a:ext cx="2123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3-billion base pairs</a:t>
            </a:r>
          </a:p>
          <a:p>
            <a:endParaRPr lang="en-US" dirty="0"/>
          </a:p>
          <a:p>
            <a:r>
              <a:rPr lang="en-US" b="1" dirty="0"/>
              <a:t>Whole genome </a:t>
            </a:r>
            <a:r>
              <a:rPr lang="en-US" b="1" dirty="0" err="1"/>
              <a:t>sequenceing</a:t>
            </a:r>
            <a:r>
              <a:rPr lang="en-US" b="1" dirty="0"/>
              <a:t> (WGS)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76256" y="3873822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capture exons only</a:t>
            </a:r>
          </a:p>
          <a:p>
            <a:r>
              <a:rPr lang="en-US" b="1" dirty="0"/>
              <a:t>Whole </a:t>
            </a:r>
            <a:r>
              <a:rPr lang="en-US" b="1" dirty="0" err="1"/>
              <a:t>exome</a:t>
            </a:r>
            <a:r>
              <a:rPr lang="en-US" b="1" dirty="0"/>
              <a:t> sequencing (WES)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8144" y="5301208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sequence mRNA only</a:t>
            </a:r>
          </a:p>
          <a:p>
            <a:r>
              <a:rPr lang="en-US" b="1" dirty="0"/>
              <a:t>RNA-</a:t>
            </a:r>
            <a:r>
              <a:rPr lang="en-US" b="1" dirty="0" err="1"/>
              <a:t>seq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091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Bulk RNA-</a:t>
            </a:r>
            <a:r>
              <a:rPr lang="en-US" sz="4000" dirty="0" err="1">
                <a:solidFill>
                  <a:srgbClr val="FFFFFF"/>
                </a:solidFill>
              </a:rPr>
              <a:t>seq</a:t>
            </a:r>
            <a:r>
              <a:rPr lang="en-US" sz="4000" dirty="0">
                <a:solidFill>
                  <a:srgbClr val="FFFFFF"/>
                </a:solidFill>
              </a:rPr>
              <a:t> data generation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1948" y="6550223"/>
            <a:ext cx="329991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sz="1400" dirty="0"/>
              <a:t>Griffith et al. PLOS Computational Biology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7992888" cy="4648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67369-56D3-E649-B528-62C82372F238}"/>
              </a:ext>
            </a:extLst>
          </p:cNvPr>
          <p:cNvSpPr txBox="1"/>
          <p:nvPr/>
        </p:nvSpPr>
        <p:spPr>
          <a:xfrm>
            <a:off x="4139952" y="6360152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rgbClr val="00B0F0"/>
                </a:solidFill>
              </a:rPr>
              <a:t>Poly-A selection vs. Ribosome depletion</a:t>
            </a:r>
          </a:p>
        </p:txBody>
      </p:sp>
    </p:spTree>
    <p:extLst>
      <p:ext uri="{BB962C8B-B14F-4D97-AF65-F5344CB8AC3E}">
        <p14:creationId xmlns:p14="http://schemas.microsoft.com/office/powerpoint/2010/main" val="621850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RNA-</a:t>
            </a:r>
            <a:r>
              <a:rPr lang="en-US" sz="3600" dirty="0" err="1">
                <a:solidFill>
                  <a:srgbClr val="FFFFFF"/>
                </a:solidFill>
              </a:rPr>
              <a:t>seq</a:t>
            </a:r>
            <a:r>
              <a:rPr lang="en-US" sz="3600" dirty="0">
                <a:solidFill>
                  <a:srgbClr val="FFFFFF"/>
                </a:solidFill>
              </a:rPr>
              <a:t> data analysis and application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06270"/>
            <a:ext cx="6768752" cy="4336918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499992" y="1986777"/>
            <a:ext cx="2016224" cy="338554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n-US" sz="1600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Sequence alignment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499992" y="5898758"/>
            <a:ext cx="2952328" cy="830997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16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Expression analysis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16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Novel transcripts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16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Non-coding RNAs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99592" y="5906297"/>
            <a:ext cx="1368152" cy="584775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16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Splicing analysis</a:t>
            </a: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2159732" y="5885821"/>
            <a:ext cx="1512168" cy="338554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sz="1600" b="1" dirty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Gene fusion</a:t>
            </a:r>
          </a:p>
        </p:txBody>
      </p:sp>
    </p:spTree>
    <p:extLst>
      <p:ext uri="{BB962C8B-B14F-4D97-AF65-F5344CB8AC3E}">
        <p14:creationId xmlns:p14="http://schemas.microsoft.com/office/powerpoint/2010/main" val="422488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Short reads sequence alignment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556792"/>
            <a:ext cx="5184576" cy="49645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4168" y="3115090"/>
            <a:ext cx="28203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dirty="0"/>
              <a:t>Align short sequence reads to the reference transcriptome and genome first</a:t>
            </a:r>
          </a:p>
        </p:txBody>
      </p:sp>
    </p:spTree>
    <p:extLst>
      <p:ext uri="{BB962C8B-B14F-4D97-AF65-F5344CB8AC3E}">
        <p14:creationId xmlns:p14="http://schemas.microsoft.com/office/powerpoint/2010/main" val="2019100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Reads mapping to exons</a:t>
            </a:r>
            <a:endParaRPr lang="en-US" sz="4000" dirty="0"/>
          </a:p>
        </p:txBody>
      </p:sp>
      <p:pic>
        <p:nvPicPr>
          <p:cNvPr id="5" name="Picture 4" descr="igv_snap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12776"/>
            <a:ext cx="7056784" cy="52888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FDDEF1-C520-9444-9751-10B7C99FA637}"/>
              </a:ext>
            </a:extLst>
          </p:cNvPr>
          <p:cNvSpPr txBox="1"/>
          <p:nvPr/>
        </p:nvSpPr>
        <p:spPr>
          <a:xfrm>
            <a:off x="6732240" y="5229200"/>
            <a:ext cx="2073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IGVtools</a:t>
            </a:r>
            <a:r>
              <a:rPr lang="en-US" sz="2200" dirty="0"/>
              <a:t> to view the alignment</a:t>
            </a:r>
          </a:p>
        </p:txBody>
      </p:sp>
    </p:spTree>
    <p:extLst>
      <p:ext uri="{BB962C8B-B14F-4D97-AF65-F5344CB8AC3E}">
        <p14:creationId xmlns:p14="http://schemas.microsoft.com/office/powerpoint/2010/main" val="2380893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Expression analysis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556792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By comparing disease versus control, we can perform differential expression analysis and identify up- or down-regulated genes</a:t>
            </a:r>
          </a:p>
        </p:txBody>
      </p:sp>
      <p:pic>
        <p:nvPicPr>
          <p:cNvPr id="5" name="Picture 4" descr="igv_snap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276872"/>
            <a:ext cx="6052896" cy="45365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5FD583-2DCB-D041-A284-CDBFCB793142}"/>
              </a:ext>
            </a:extLst>
          </p:cNvPr>
          <p:cNvSpPr txBox="1"/>
          <p:nvPr/>
        </p:nvSpPr>
        <p:spPr>
          <a:xfrm>
            <a:off x="971600" y="314096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>
                <a:solidFill>
                  <a:srgbClr val="00B0F0"/>
                </a:solidFill>
              </a:rPr>
              <a:t>Normal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B15A1-60BE-9B40-B6DC-7D7B15099F56}"/>
              </a:ext>
            </a:extLst>
          </p:cNvPr>
          <p:cNvSpPr txBox="1"/>
          <p:nvPr/>
        </p:nvSpPr>
        <p:spPr>
          <a:xfrm>
            <a:off x="971599" y="4952389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 err="1">
                <a:solidFill>
                  <a:srgbClr val="FF0000"/>
                </a:solidFill>
              </a:rPr>
              <a:t>Tumour</a:t>
            </a:r>
            <a:endParaRPr lang="en-US" b="1" i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54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9328</TotalTime>
  <Words>1332</Words>
  <Application>Microsoft Macintosh PowerPoint</Application>
  <PresentationFormat>On-screen Show (4:3)</PresentationFormat>
  <Paragraphs>211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Wingdings</vt:lpstr>
      <vt:lpstr>Office Theme</vt:lpstr>
      <vt:lpstr>PowerPoint Presentation</vt:lpstr>
      <vt:lpstr>Content</vt:lpstr>
      <vt:lpstr>Next-generation sequencing (NGS)</vt:lpstr>
      <vt:lpstr>NGS techniques</vt:lpstr>
      <vt:lpstr>Bulk RNA-seq data generation</vt:lpstr>
      <vt:lpstr>RNA-seq data analysis and application</vt:lpstr>
      <vt:lpstr>Short reads sequence alignment</vt:lpstr>
      <vt:lpstr>Reads mapping to exons</vt:lpstr>
      <vt:lpstr>Expression analysis</vt:lpstr>
      <vt:lpstr>Variant identification</vt:lpstr>
      <vt:lpstr>PCA and clustering</vt:lpstr>
      <vt:lpstr>Differential expression</vt:lpstr>
      <vt:lpstr>Pathway analysis</vt:lpstr>
      <vt:lpstr>Pathway analysis</vt:lpstr>
      <vt:lpstr>Identification of gene fusion events</vt:lpstr>
      <vt:lpstr>Alternative splicing</vt:lpstr>
      <vt:lpstr>Coexpression</vt:lpstr>
      <vt:lpstr>Long noncoding RNAs (LncRNA)</vt:lpstr>
      <vt:lpstr>What are lncRNAs?</vt:lpstr>
      <vt:lpstr>LncRNAs and hallmarks of cancer</vt:lpstr>
      <vt:lpstr>LncRNA example: MALAT1</vt:lpstr>
      <vt:lpstr>l_LNC14112, a novel lncRNA</vt:lpstr>
      <vt:lpstr>RNA-seq</vt:lpstr>
      <vt:lpstr>Single cell -omics</vt:lpstr>
      <vt:lpstr>ScRNA-seq workflow</vt:lpstr>
      <vt:lpstr>General workflow – 10x</vt:lpstr>
      <vt:lpstr>PowerPoint Presentation</vt:lpstr>
      <vt:lpstr>Main applications using scRNA-seq in cancer</vt:lpstr>
      <vt:lpstr>scRNA-seq example #1 - overview</vt:lpstr>
      <vt:lpstr>Sub-clustering of major cell types</vt:lpstr>
      <vt:lpstr>Sub-clustering of major cell types</vt:lpstr>
      <vt:lpstr>scRNA-seq example #2 – tumour cells</vt:lpstr>
      <vt:lpstr>scRNA-seq</vt:lpstr>
      <vt:lpstr>Suggested reading if interested</vt:lpstr>
    </vt:vector>
  </TitlesOfParts>
  <Company>Queen Mary's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yeung01</dc:creator>
  <cp:lastModifiedBy>Jun Wang</cp:lastModifiedBy>
  <cp:revision>703</cp:revision>
  <dcterms:created xsi:type="dcterms:W3CDTF">2011-10-20T17:15:35Z</dcterms:created>
  <dcterms:modified xsi:type="dcterms:W3CDTF">2022-11-14T17:01:04Z</dcterms:modified>
</cp:coreProperties>
</file>